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95" r:id="rId3"/>
    <p:sldId id="322" r:id="rId4"/>
    <p:sldId id="343" r:id="rId5"/>
    <p:sldId id="344" r:id="rId6"/>
    <p:sldId id="345" r:id="rId7"/>
    <p:sldId id="346" r:id="rId8"/>
    <p:sldId id="347" r:id="rId9"/>
    <p:sldId id="348" r:id="rId10"/>
    <p:sldId id="349" r:id="rId11"/>
    <p:sldId id="350" r:id="rId12"/>
    <p:sldId id="351" r:id="rId13"/>
    <p:sldId id="352" r:id="rId14"/>
    <p:sldId id="353" r:id="rId15"/>
    <p:sldId id="354" r:id="rId16"/>
    <p:sldId id="355" r:id="rId17"/>
    <p:sldId id="290" r:id="rId18"/>
    <p:sldId id="323" r:id="rId19"/>
    <p:sldId id="325" r:id="rId20"/>
    <p:sldId id="324" r:id="rId21"/>
    <p:sldId id="326" r:id="rId22"/>
    <p:sldId id="327" r:id="rId23"/>
    <p:sldId id="328" r:id="rId24"/>
    <p:sldId id="329" r:id="rId25"/>
    <p:sldId id="330" r:id="rId26"/>
    <p:sldId id="331" r:id="rId27"/>
    <p:sldId id="332" r:id="rId28"/>
    <p:sldId id="333" r:id="rId29"/>
    <p:sldId id="334" r:id="rId30"/>
    <p:sldId id="335" r:id="rId31"/>
    <p:sldId id="336" r:id="rId32"/>
    <p:sldId id="337" r:id="rId33"/>
    <p:sldId id="339" r:id="rId34"/>
    <p:sldId id="341" r:id="rId35"/>
    <p:sldId id="34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038EAA"/>
    <a:srgbClr val="00B5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644ECB-6951-4F5F-BEFB-6AF750A81827}" v="176" dt="2022-03-30T02:23:09.465"/>
    <p1510:client id="{58F7A384-7793-4400-A71A-6D2B28E52B5A}" v="40" dt="2022-06-09T22:56:20.1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68881" autoAdjust="0"/>
  </p:normalViewPr>
  <p:slideViewPr>
    <p:cSldViewPr snapToGrid="0" snapToObjects="1">
      <p:cViewPr varScale="1">
        <p:scale>
          <a:sx n="59" d="100"/>
          <a:sy n="59" d="100"/>
        </p:scale>
        <p:origin x="96" y="4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Jackson" clId="Web-{10644ECB-6951-4F5F-BEFB-6AF750A81827}"/>
    <pc:docChg chg="modSld">
      <pc:chgData name="Jennifer Jackson" userId="" providerId="" clId="Web-{10644ECB-6951-4F5F-BEFB-6AF750A81827}" dt="2022-03-30T02:23:13.059" v="24"/>
      <pc:docMkLst>
        <pc:docMk/>
      </pc:docMkLst>
      <pc:sldChg chg="modNotes">
        <pc:chgData name="Jennifer Jackson" userId="" providerId="" clId="Web-{10644ECB-6951-4F5F-BEFB-6AF750A81827}" dt="2022-03-30T02:23:13.059" v="24"/>
        <pc:sldMkLst>
          <pc:docMk/>
          <pc:sldMk cId="1265436537" sldId="290"/>
        </pc:sldMkLst>
      </pc:sldChg>
      <pc:sldChg chg="modNotes">
        <pc:chgData name="Jennifer Jackson" userId="" providerId="" clId="Web-{10644ECB-6951-4F5F-BEFB-6AF750A81827}" dt="2022-03-30T02:22:07.323" v="9"/>
        <pc:sldMkLst>
          <pc:docMk/>
          <pc:sldMk cId="3174115437" sldId="311"/>
        </pc:sldMkLst>
      </pc:sldChg>
      <pc:sldChg chg="modNotes">
        <pc:chgData name="Jennifer Jackson" userId="" providerId="" clId="Web-{10644ECB-6951-4F5F-BEFB-6AF750A81827}" dt="2022-03-30T02:22:13.573" v="18"/>
        <pc:sldMkLst>
          <pc:docMk/>
          <pc:sldMk cId="265061479" sldId="312"/>
        </pc:sldMkLst>
      </pc:sldChg>
      <pc:sldChg chg="modSp">
        <pc:chgData name="Jennifer Jackson" userId="" providerId="" clId="Web-{10644ECB-6951-4F5F-BEFB-6AF750A81827}" dt="2022-03-30T02:22:39.667" v="20"/>
        <pc:sldMkLst>
          <pc:docMk/>
          <pc:sldMk cId="2699228054" sldId="313"/>
        </pc:sldMkLst>
        <pc:spChg chg="mod">
          <ac:chgData name="Jennifer Jackson" userId="" providerId="" clId="Web-{10644ECB-6951-4F5F-BEFB-6AF750A81827}" dt="2022-03-30T02:22:39.667" v="20"/>
          <ac:spMkLst>
            <pc:docMk/>
            <pc:sldMk cId="2699228054" sldId="313"/>
            <ac:spMk id="4" creationId="{A2B656F6-8587-8D4C-9AFF-2E220BCC91D6}"/>
          </ac:spMkLst>
        </pc:spChg>
      </pc:sldChg>
      <pc:sldChg chg="modNotes">
        <pc:chgData name="Jennifer Jackson" userId="" providerId="" clId="Web-{10644ECB-6951-4F5F-BEFB-6AF750A81827}" dt="2022-03-30T02:23:03.418" v="21"/>
        <pc:sldMkLst>
          <pc:docMk/>
          <pc:sldMk cId="341767550" sldId="314"/>
        </pc:sldMkLst>
      </pc:sldChg>
    </pc:docChg>
  </pc:docChgLst>
  <pc:docChgLst>
    <pc:chgData name="Jennifer Jackson" userId="/eXb1Z2d3PGNZsk5zOQi1HZoLV6fPkw+g3L7Zv/4uXw=" providerId="None" clId="Web-{10644ECB-6951-4F5F-BEFB-6AF750A81827}"/>
    <pc:docChg chg="delSld modSld sldOrd">
      <pc:chgData name="Jennifer Jackson" userId="/eXb1Z2d3PGNZsk5zOQi1HZoLV6fPkw+g3L7Zv/4uXw=" providerId="None" clId="Web-{10644ECB-6951-4F5F-BEFB-6AF750A81827}" dt="2022-03-30T01:37:05.976" v="173"/>
      <pc:docMkLst>
        <pc:docMk/>
      </pc:docMkLst>
      <pc:sldChg chg="modNotes">
        <pc:chgData name="Jennifer Jackson" userId="/eXb1Z2d3PGNZsk5zOQi1HZoLV6fPkw+g3L7Zv/4uXw=" providerId="None" clId="Web-{10644ECB-6951-4F5F-BEFB-6AF750A81827}" dt="2022-03-30T01:36:27.927" v="167"/>
        <pc:sldMkLst>
          <pc:docMk/>
          <pc:sldMk cId="2538001527" sldId="288"/>
        </pc:sldMkLst>
      </pc:sldChg>
      <pc:sldChg chg="modSp">
        <pc:chgData name="Jennifer Jackson" userId="/eXb1Z2d3PGNZsk5zOQi1HZoLV6fPkw+g3L7Zv/4uXw=" providerId="None" clId="Web-{10644ECB-6951-4F5F-BEFB-6AF750A81827}" dt="2022-03-30T01:34:38.701" v="139" actId="20577"/>
        <pc:sldMkLst>
          <pc:docMk/>
          <pc:sldMk cId="1265436537" sldId="290"/>
        </pc:sldMkLst>
        <pc:spChg chg="mod">
          <ac:chgData name="Jennifer Jackson" userId="/eXb1Z2d3PGNZsk5zOQi1HZoLV6fPkw+g3L7Zv/4uXw=" providerId="None" clId="Web-{10644ECB-6951-4F5F-BEFB-6AF750A81827}" dt="2022-03-30T01:34:38.701" v="139" actId="20577"/>
          <ac:spMkLst>
            <pc:docMk/>
            <pc:sldMk cId="1265436537" sldId="290"/>
            <ac:spMk id="4" creationId="{A2B656F6-8587-8D4C-9AFF-2E220BCC91D6}"/>
          </ac:spMkLst>
        </pc:spChg>
        <pc:spChg chg="mod">
          <ac:chgData name="Jennifer Jackson" userId="/eXb1Z2d3PGNZsk5zOQi1HZoLV6fPkw+g3L7Zv/4uXw=" providerId="None" clId="Web-{10644ECB-6951-4F5F-BEFB-6AF750A81827}" dt="2022-03-30T01:34:24.576" v="138" actId="14100"/>
          <ac:spMkLst>
            <pc:docMk/>
            <pc:sldMk cId="1265436537" sldId="290"/>
            <ac:spMk id="8" creationId="{00000000-0000-0000-0000-000000000000}"/>
          </ac:spMkLst>
        </pc:spChg>
      </pc:sldChg>
      <pc:sldChg chg="modNotes">
        <pc:chgData name="Jennifer Jackson" userId="/eXb1Z2d3PGNZsk5zOQi1HZoLV6fPkw+g3L7Zv/4uXw=" providerId="None" clId="Web-{10644ECB-6951-4F5F-BEFB-6AF750A81827}" dt="2022-03-30T01:37:05.976" v="173"/>
        <pc:sldMkLst>
          <pc:docMk/>
          <pc:sldMk cId="1958515846" sldId="292"/>
        </pc:sldMkLst>
      </pc:sldChg>
      <pc:sldChg chg="del">
        <pc:chgData name="Jennifer Jackson" userId="/eXb1Z2d3PGNZsk5zOQi1HZoLV6fPkw+g3L7Zv/4uXw=" providerId="None" clId="Web-{10644ECB-6951-4F5F-BEFB-6AF750A81827}" dt="2022-03-30T01:30:27.920" v="2"/>
        <pc:sldMkLst>
          <pc:docMk/>
          <pc:sldMk cId="1479780178" sldId="308"/>
        </pc:sldMkLst>
      </pc:sldChg>
      <pc:sldChg chg="ord">
        <pc:chgData name="Jennifer Jackson" userId="/eXb1Z2d3PGNZsk5zOQi1HZoLV6fPkw+g3L7Zv/4uXw=" providerId="None" clId="Web-{10644ECB-6951-4F5F-BEFB-6AF750A81827}" dt="2022-03-30T01:30:15.263" v="0"/>
        <pc:sldMkLst>
          <pc:docMk/>
          <pc:sldMk cId="3174115437" sldId="311"/>
        </pc:sldMkLst>
      </pc:sldChg>
      <pc:sldChg chg="ord">
        <pc:chgData name="Jennifer Jackson" userId="/eXb1Z2d3PGNZsk5zOQi1HZoLV6fPkw+g3L7Zv/4uXw=" providerId="None" clId="Web-{10644ECB-6951-4F5F-BEFB-6AF750A81827}" dt="2022-03-30T01:30:19.373" v="1"/>
        <pc:sldMkLst>
          <pc:docMk/>
          <pc:sldMk cId="265061479" sldId="312"/>
        </pc:sldMkLst>
      </pc:sldChg>
      <pc:sldChg chg="modSp">
        <pc:chgData name="Jennifer Jackson" userId="/eXb1Z2d3PGNZsk5zOQi1HZoLV6fPkw+g3L7Zv/4uXw=" providerId="None" clId="Web-{10644ECB-6951-4F5F-BEFB-6AF750A81827}" dt="2022-03-30T01:35:23.251" v="161" actId="14100"/>
        <pc:sldMkLst>
          <pc:docMk/>
          <pc:sldMk cId="2699228054" sldId="313"/>
        </pc:sldMkLst>
        <pc:spChg chg="mod">
          <ac:chgData name="Jennifer Jackson" userId="/eXb1Z2d3PGNZsk5zOQi1HZoLV6fPkw+g3L7Zv/4uXw=" providerId="None" clId="Web-{10644ECB-6951-4F5F-BEFB-6AF750A81827}" dt="2022-03-30T01:35:20.001" v="160" actId="20577"/>
          <ac:spMkLst>
            <pc:docMk/>
            <pc:sldMk cId="2699228054" sldId="313"/>
            <ac:spMk id="4" creationId="{A2B656F6-8587-8D4C-9AFF-2E220BCC91D6}"/>
          </ac:spMkLst>
        </pc:spChg>
        <pc:spChg chg="mod">
          <ac:chgData name="Jennifer Jackson" userId="/eXb1Z2d3PGNZsk5zOQi1HZoLV6fPkw+g3L7Zv/4uXw=" providerId="None" clId="Web-{10644ECB-6951-4F5F-BEFB-6AF750A81827}" dt="2022-03-30T01:35:23.251" v="161" actId="14100"/>
          <ac:spMkLst>
            <pc:docMk/>
            <pc:sldMk cId="2699228054" sldId="313"/>
            <ac:spMk id="8" creationId="{00000000-0000-0000-0000-000000000000}"/>
          </ac:spMkLst>
        </pc:spChg>
      </pc:sldChg>
      <pc:sldChg chg="modSp">
        <pc:chgData name="Jennifer Jackson" userId="/eXb1Z2d3PGNZsk5zOQi1HZoLV6fPkw+g3L7Zv/4uXw=" providerId="None" clId="Web-{10644ECB-6951-4F5F-BEFB-6AF750A81827}" dt="2022-03-30T01:35:50.784" v="163" actId="20577"/>
        <pc:sldMkLst>
          <pc:docMk/>
          <pc:sldMk cId="341767550" sldId="314"/>
        </pc:sldMkLst>
        <pc:spChg chg="mod">
          <ac:chgData name="Jennifer Jackson" userId="/eXb1Z2d3PGNZsk5zOQi1HZoLV6fPkw+g3L7Zv/4uXw=" providerId="None" clId="Web-{10644ECB-6951-4F5F-BEFB-6AF750A81827}" dt="2022-03-30T01:35:50.784" v="163" actId="20577"/>
          <ac:spMkLst>
            <pc:docMk/>
            <pc:sldMk cId="341767550" sldId="314"/>
            <ac:spMk id="2" creationId="{00000000-0000-0000-0000-000000000000}"/>
          </ac:spMkLst>
        </pc:spChg>
        <pc:spChg chg="mod">
          <ac:chgData name="Jennifer Jackson" userId="/eXb1Z2d3PGNZsk5zOQi1HZoLV6fPkw+g3L7Zv/4uXw=" providerId="None" clId="Web-{10644ECB-6951-4F5F-BEFB-6AF750A81827}" dt="2022-03-30T01:34:42.795" v="140" actId="20577"/>
          <ac:spMkLst>
            <pc:docMk/>
            <pc:sldMk cId="341767550" sldId="314"/>
            <ac:spMk id="4" creationId="{A2B656F6-8587-8D4C-9AFF-2E220BCC91D6}"/>
          </ac:spMkLst>
        </pc:spChg>
      </pc:sldChg>
      <pc:sldChg chg="ord">
        <pc:chgData name="Jennifer Jackson" userId="/eXb1Z2d3PGNZsk5zOQi1HZoLV6fPkw+g3L7Zv/4uXw=" providerId="None" clId="Web-{10644ECB-6951-4F5F-BEFB-6AF750A81827}" dt="2022-03-30T01:30:32.983" v="3"/>
        <pc:sldMkLst>
          <pc:docMk/>
          <pc:sldMk cId="225187777" sldId="316"/>
        </pc:sldMkLst>
      </pc:sldChg>
      <pc:sldChg chg="modSp">
        <pc:chgData name="Jennifer Jackson" userId="/eXb1Z2d3PGNZsk5zOQi1HZoLV6fPkw+g3L7Zv/4uXw=" providerId="None" clId="Web-{10644ECB-6951-4F5F-BEFB-6AF750A81827}" dt="2022-03-30T01:36:51.491" v="170" actId="14100"/>
        <pc:sldMkLst>
          <pc:docMk/>
          <pc:sldMk cId="3834159481" sldId="317"/>
        </pc:sldMkLst>
        <pc:spChg chg="mod">
          <ac:chgData name="Jennifer Jackson" userId="/eXb1Z2d3PGNZsk5zOQi1HZoLV6fPkw+g3L7Zv/4uXw=" providerId="None" clId="Web-{10644ECB-6951-4F5F-BEFB-6AF750A81827}" dt="2022-03-30T01:36:51.491" v="170" actId="14100"/>
          <ac:spMkLst>
            <pc:docMk/>
            <pc:sldMk cId="3834159481" sldId="317"/>
            <ac:spMk id="7" creationId="{F07EA4CB-7B6F-F84D-8D13-B8D8EDAD0FFB}"/>
          </ac:spMkLst>
        </pc:spChg>
      </pc:sldChg>
    </pc:docChg>
  </pc:docChgLst>
  <pc:docChgLst>
    <pc:chgData name="Jennifer Jackson" userId="/eXb1Z2d3PGNZsk5zOQi1HZoLV6fPkw+g3L7Zv/4uXw=" providerId="None" clId="Web-{58F7A384-7793-4400-A71A-6D2B28E52B5A}"/>
    <pc:docChg chg="delSld modSld">
      <pc:chgData name="Jennifer Jackson" userId="/eXb1Z2d3PGNZsk5zOQi1HZoLV6fPkw+g3L7Zv/4uXw=" providerId="None" clId="Web-{58F7A384-7793-4400-A71A-6D2B28E52B5A}" dt="2022-06-09T22:56:19.802" v="37" actId="20577"/>
      <pc:docMkLst>
        <pc:docMk/>
      </pc:docMkLst>
      <pc:sldChg chg="modSp">
        <pc:chgData name="Jennifer Jackson" userId="/eXb1Z2d3PGNZsk5zOQi1HZoLV6fPkw+g3L7Zv/4uXw=" providerId="None" clId="Web-{58F7A384-7793-4400-A71A-6D2B28E52B5A}" dt="2022-06-09T22:52:14.702" v="0" actId="20577"/>
        <pc:sldMkLst>
          <pc:docMk/>
          <pc:sldMk cId="3107642547" sldId="256"/>
        </pc:sldMkLst>
        <pc:spChg chg="mod">
          <ac:chgData name="Jennifer Jackson" userId="/eXb1Z2d3PGNZsk5zOQi1HZoLV6fPkw+g3L7Zv/4uXw=" providerId="None" clId="Web-{58F7A384-7793-4400-A71A-6D2B28E52B5A}" dt="2022-06-09T22:52:14.702" v="0" actId="20577"/>
          <ac:spMkLst>
            <pc:docMk/>
            <pc:sldMk cId="3107642547" sldId="256"/>
            <ac:spMk id="3" creationId="{0C345DF0-9D06-3E4E-B408-40A0021B6053}"/>
          </ac:spMkLst>
        </pc:spChg>
      </pc:sldChg>
      <pc:sldChg chg="del">
        <pc:chgData name="Jennifer Jackson" userId="/eXb1Z2d3PGNZsk5zOQi1HZoLV6fPkw+g3L7Zv/4uXw=" providerId="None" clId="Web-{58F7A384-7793-4400-A71A-6D2B28E52B5A}" dt="2022-06-09T22:52:20.046" v="1"/>
        <pc:sldMkLst>
          <pc:docMk/>
          <pc:sldMk cId="3834159481" sldId="317"/>
        </pc:sldMkLst>
      </pc:sldChg>
      <pc:sldChg chg="modSp">
        <pc:chgData name="Jennifer Jackson" userId="/eXb1Z2d3PGNZsk5zOQi1HZoLV6fPkw+g3L7Zv/4uXw=" providerId="None" clId="Web-{58F7A384-7793-4400-A71A-6D2B28E52B5A}" dt="2022-06-09T22:56:19.802" v="37" actId="20577"/>
        <pc:sldMkLst>
          <pc:docMk/>
          <pc:sldMk cId="811051466" sldId="318"/>
        </pc:sldMkLst>
        <pc:spChg chg="mod">
          <ac:chgData name="Jennifer Jackson" userId="/eXb1Z2d3PGNZsk5zOQi1HZoLV6fPkw+g3L7Zv/4uXw=" providerId="None" clId="Web-{58F7A384-7793-4400-A71A-6D2B28E52B5A}" dt="2022-06-09T22:56:19.802" v="37" actId="20577"/>
          <ac:spMkLst>
            <pc:docMk/>
            <pc:sldMk cId="811051466" sldId="31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EB1EB0-8E03-4965-8B3F-7CC81A015F63}" type="datetimeFigureOut">
              <a:rPr lang="en-US" smtClean="0"/>
              <a:t>7/12/2022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836AFE-C81E-4A6A-9271-042C6195522C}" type="slidenum">
              <a:rPr lang="en-US" smtClean="0"/>
              <a:t>‹#›</a:t>
            </a:fld>
            <a:endParaRPr lang="en-US"/>
          </a:p>
        </p:txBody>
      </p:sp>
    </p:spTree>
    <p:extLst>
      <p:ext uri="{BB962C8B-B14F-4D97-AF65-F5344CB8AC3E}">
        <p14:creationId xmlns:p14="http://schemas.microsoft.com/office/powerpoint/2010/main" val="50774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836AFE-C81E-4A6A-9271-042C6195522C}" type="slidenum">
              <a:rPr lang="en-US" smtClean="0"/>
              <a:t>1</a:t>
            </a:fld>
            <a:endParaRPr lang="en-US"/>
          </a:p>
        </p:txBody>
      </p:sp>
    </p:spTree>
    <p:extLst>
      <p:ext uri="{BB962C8B-B14F-4D97-AF65-F5344CB8AC3E}">
        <p14:creationId xmlns:p14="http://schemas.microsoft.com/office/powerpoint/2010/main" val="26471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Calibri"/>
              </a:rPr>
              <a:t>Molly/Committee</a:t>
            </a:r>
          </a:p>
          <a:p>
            <a:endParaRPr lang="en-US" sz="1200" b="1" i="0" kern="1200" baseline="30000" dirty="0" smtClean="0">
              <a:solidFill>
                <a:schemeClr val="tx1"/>
              </a:solidFill>
              <a:effectLst/>
              <a:latin typeface="Proxima Nova" panose="02000506030000020004"/>
              <a:ea typeface="+mn-ea"/>
              <a:cs typeface="Calibri"/>
            </a:endParaRPr>
          </a:p>
          <a:p>
            <a:r>
              <a:rPr lang="en-US" sz="1200" b="0" i="0" u="none" strike="noStrike" kern="1200" dirty="0" smtClean="0">
                <a:solidFill>
                  <a:schemeClr val="tx1"/>
                </a:solidFill>
                <a:effectLst/>
                <a:latin typeface="+mn-lt"/>
                <a:ea typeface="+mn-ea"/>
                <a:cs typeface="+mn-cs"/>
              </a:rPr>
              <a:t>Career and Equal Opportunity</a:t>
            </a:r>
            <a:r>
              <a:rPr lang="en-US" sz="1200" b="0" i="0" u="none" strike="noStrike" kern="1200" baseline="0" dirty="0" smtClean="0">
                <a:solidFill>
                  <a:schemeClr val="tx1"/>
                </a:solidFill>
                <a:effectLst/>
                <a:latin typeface="+mn-lt"/>
                <a:ea typeface="+mn-ea"/>
                <a:cs typeface="+mn-cs"/>
              </a:rPr>
              <a:t> have potential for “very high impact on engagement”</a:t>
            </a:r>
            <a:endParaRPr lang="en-US" sz="1200" b="0" i="0" kern="1200" baseline="30000" dirty="0">
              <a:solidFill>
                <a:schemeClr val="tx1"/>
              </a:solidFill>
              <a:effectLst/>
              <a:latin typeface="Proxima Nova" panose="02000506030000020004"/>
              <a:ea typeface="+mn-ea"/>
              <a:cs typeface="+mn-cs"/>
            </a:endParaRPr>
          </a:p>
          <a:p>
            <a:endParaRPr lang="en-US" b="0" dirty="0" smtClean="0"/>
          </a:p>
          <a:p>
            <a:r>
              <a:rPr lang="en-US" dirty="0" smtClean="0"/>
              <a:t>Perception</a:t>
            </a:r>
            <a:r>
              <a:rPr lang="en-US" spc="9" dirty="0" smtClean="0"/>
              <a:t> </a:t>
            </a:r>
            <a:r>
              <a:rPr lang="en-US" dirty="0" smtClean="0"/>
              <a:t>of</a:t>
            </a:r>
            <a:r>
              <a:rPr lang="en-US" spc="-2" dirty="0" smtClean="0"/>
              <a:t> </a:t>
            </a:r>
            <a:r>
              <a:rPr lang="en-US" dirty="0" smtClean="0"/>
              <a:t>Equal</a:t>
            </a:r>
            <a:r>
              <a:rPr lang="en-US" spc="9" dirty="0" smtClean="0"/>
              <a:t> </a:t>
            </a:r>
            <a:r>
              <a:rPr lang="en-US" dirty="0" smtClean="0"/>
              <a:t>Opportunity</a:t>
            </a:r>
            <a:r>
              <a:rPr lang="en-US" spc="5" dirty="0" smtClean="0"/>
              <a:t> </a:t>
            </a:r>
            <a:r>
              <a:rPr lang="en-US" dirty="0" smtClean="0"/>
              <a:t>is</a:t>
            </a:r>
            <a:r>
              <a:rPr lang="en-US" spc="-2" dirty="0" smtClean="0"/>
              <a:t> </a:t>
            </a:r>
            <a:r>
              <a:rPr lang="en-US" dirty="0" smtClean="0"/>
              <a:t>even</a:t>
            </a:r>
            <a:r>
              <a:rPr lang="en-US" spc="5" dirty="0" smtClean="0"/>
              <a:t> </a:t>
            </a:r>
            <a:r>
              <a:rPr lang="en-US" dirty="0" smtClean="0"/>
              <a:t>more </a:t>
            </a:r>
            <a:r>
              <a:rPr lang="en-US" spc="-5" dirty="0" smtClean="0"/>
              <a:t>pronounced </a:t>
            </a:r>
            <a:r>
              <a:rPr lang="en-US" dirty="0" smtClean="0"/>
              <a:t>when</a:t>
            </a:r>
            <a:r>
              <a:rPr lang="en-US" spc="-7" dirty="0" smtClean="0"/>
              <a:t> </a:t>
            </a:r>
            <a:r>
              <a:rPr lang="en-US" dirty="0" smtClean="0"/>
              <a:t>looking</a:t>
            </a:r>
            <a:r>
              <a:rPr lang="en-US" spc="7" dirty="0" smtClean="0"/>
              <a:t> </a:t>
            </a:r>
            <a:r>
              <a:rPr lang="en-US" dirty="0" smtClean="0"/>
              <a:t>across</a:t>
            </a:r>
            <a:r>
              <a:rPr lang="en-US" spc="-7" dirty="0" smtClean="0"/>
              <a:t> </a:t>
            </a:r>
            <a:r>
              <a:rPr lang="en-US" dirty="0" smtClean="0"/>
              <a:t>race,</a:t>
            </a:r>
            <a:r>
              <a:rPr lang="en-US" spc="-5" dirty="0" smtClean="0"/>
              <a:t> </a:t>
            </a:r>
            <a:r>
              <a:rPr lang="en-US" dirty="0" smtClean="0"/>
              <a:t>as</a:t>
            </a:r>
            <a:r>
              <a:rPr lang="en-US" spc="-2" dirty="0" smtClean="0"/>
              <a:t> </a:t>
            </a:r>
            <a:r>
              <a:rPr lang="en-US" dirty="0" smtClean="0"/>
              <a:t>well</a:t>
            </a:r>
            <a:r>
              <a:rPr lang="en-US" spc="-2" dirty="0" smtClean="0"/>
              <a:t> </a:t>
            </a:r>
            <a:r>
              <a:rPr lang="en-US" dirty="0" smtClean="0"/>
              <a:t>as</a:t>
            </a:r>
            <a:r>
              <a:rPr lang="en-US" spc="-5" dirty="0" smtClean="0"/>
              <a:t> </a:t>
            </a:r>
            <a:r>
              <a:rPr lang="en-US" dirty="0" smtClean="0"/>
              <a:t>other critical</a:t>
            </a:r>
            <a:r>
              <a:rPr lang="en-US" spc="-2" dirty="0" smtClean="0"/>
              <a:t> </a:t>
            </a:r>
            <a:r>
              <a:rPr lang="en-US" dirty="0" smtClean="0"/>
              <a:t>DE&amp;I</a:t>
            </a:r>
            <a:r>
              <a:rPr lang="en-US" spc="-5" dirty="0" smtClean="0"/>
              <a:t> items</a:t>
            </a:r>
            <a:r>
              <a:rPr lang="en-US" spc="-5" baseline="0" dirty="0" smtClean="0"/>
              <a:t> - </a:t>
            </a:r>
            <a:r>
              <a:rPr lang="en-US" sz="1200" dirty="0" smtClean="0">
                <a:solidFill>
                  <a:srgbClr val="3B4345"/>
                </a:solidFill>
              </a:rPr>
              <a:t>Black/African</a:t>
            </a:r>
            <a:r>
              <a:rPr lang="en-US" sz="1200" spc="-43" dirty="0" smtClean="0">
                <a:solidFill>
                  <a:srgbClr val="3B4345"/>
                </a:solidFill>
              </a:rPr>
              <a:t> </a:t>
            </a:r>
            <a:r>
              <a:rPr lang="en-US" sz="1200" dirty="0" smtClean="0">
                <a:solidFill>
                  <a:srgbClr val="3B4345"/>
                </a:solidFill>
              </a:rPr>
              <a:t>American</a:t>
            </a:r>
            <a:r>
              <a:rPr lang="en-US" sz="1200" spc="32" dirty="0" smtClean="0">
                <a:solidFill>
                  <a:srgbClr val="3B4345"/>
                </a:solidFill>
              </a:rPr>
              <a:t> </a:t>
            </a:r>
            <a:r>
              <a:rPr lang="en-US" sz="1200" dirty="0" smtClean="0">
                <a:solidFill>
                  <a:srgbClr val="3B4345"/>
                </a:solidFill>
              </a:rPr>
              <a:t>Females</a:t>
            </a:r>
            <a:r>
              <a:rPr lang="en-US" sz="1200" spc="27" dirty="0" smtClean="0">
                <a:solidFill>
                  <a:srgbClr val="3B4345"/>
                </a:solidFill>
              </a:rPr>
              <a:t> </a:t>
            </a:r>
            <a:r>
              <a:rPr lang="en-US" sz="1200" dirty="0" smtClean="0">
                <a:solidFill>
                  <a:srgbClr val="3B4345"/>
                </a:solidFill>
              </a:rPr>
              <a:t>are</a:t>
            </a:r>
            <a:r>
              <a:rPr lang="en-US" sz="1200" spc="30" dirty="0" smtClean="0">
                <a:solidFill>
                  <a:srgbClr val="3B4345"/>
                </a:solidFill>
              </a:rPr>
              <a:t> </a:t>
            </a:r>
            <a:r>
              <a:rPr lang="en-US" sz="1200" dirty="0" smtClean="0">
                <a:solidFill>
                  <a:srgbClr val="3B4345"/>
                </a:solidFill>
              </a:rPr>
              <a:t>at</a:t>
            </a:r>
            <a:r>
              <a:rPr lang="en-US" sz="1200" spc="30" dirty="0" smtClean="0">
                <a:solidFill>
                  <a:srgbClr val="3B4345"/>
                </a:solidFill>
              </a:rPr>
              <a:t> </a:t>
            </a:r>
            <a:r>
              <a:rPr lang="en-US" sz="1200" dirty="0" smtClean="0">
                <a:solidFill>
                  <a:srgbClr val="3B4345"/>
                </a:solidFill>
              </a:rPr>
              <a:t>risk</a:t>
            </a:r>
            <a:r>
              <a:rPr lang="en-US" sz="1200" spc="34" dirty="0" smtClean="0">
                <a:solidFill>
                  <a:srgbClr val="3B4345"/>
                </a:solidFill>
              </a:rPr>
              <a:t> </a:t>
            </a:r>
            <a:r>
              <a:rPr lang="en-US" sz="1200" spc="-11" dirty="0" smtClean="0">
                <a:solidFill>
                  <a:srgbClr val="3B4345"/>
                </a:solidFill>
              </a:rPr>
              <a:t>of </a:t>
            </a:r>
            <a:r>
              <a:rPr lang="en-US" sz="1200" spc="-5" dirty="0" smtClean="0">
                <a:solidFill>
                  <a:srgbClr val="3B4345"/>
                </a:solidFill>
              </a:rPr>
              <a:t>attrition</a:t>
            </a:r>
            <a:endParaRPr lang="en-US" sz="1200" dirty="0" smtClean="0">
              <a:solidFill>
                <a:sysClr val="windowText" lastClr="000000"/>
              </a:solidFill>
            </a:endParaRPr>
          </a:p>
          <a:p>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10</a:t>
            </a:fld>
            <a:endParaRPr lang="en-US"/>
          </a:p>
        </p:txBody>
      </p:sp>
    </p:spTree>
    <p:extLst>
      <p:ext uri="{BB962C8B-B14F-4D97-AF65-F5344CB8AC3E}">
        <p14:creationId xmlns:p14="http://schemas.microsoft.com/office/powerpoint/2010/main" val="701559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Calibri"/>
              </a:rPr>
              <a:t>Molly/Committee</a:t>
            </a:r>
          </a:p>
          <a:p>
            <a:endParaRPr lang="en-US" sz="1200" b="1" i="0" kern="1200" baseline="30000" dirty="0" smtClean="0">
              <a:solidFill>
                <a:schemeClr val="tx1"/>
              </a:solidFill>
              <a:effectLst/>
              <a:latin typeface="Proxima Nova" panose="020005060300000200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Goal of interviews: </a:t>
            </a:r>
            <a:r>
              <a:rPr lang="en-US" sz="1200" kern="1200" dirty="0" smtClean="0">
                <a:solidFill>
                  <a:schemeClr val="tx1"/>
                </a:solidFill>
                <a:effectLst/>
                <a:latin typeface="+mn-lt"/>
                <a:ea typeface="+mn-ea"/>
                <a:cs typeface="+mn-cs"/>
              </a:rPr>
              <a:t>to secure some info about current efforts in the areas (and at the intersection) of diversity/inclusion, retention and career development</a:t>
            </a:r>
          </a:p>
          <a:p>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11</a:t>
            </a:fld>
            <a:endParaRPr lang="en-US"/>
          </a:p>
        </p:txBody>
      </p:sp>
    </p:spTree>
    <p:extLst>
      <p:ext uri="{BB962C8B-B14F-4D97-AF65-F5344CB8AC3E}">
        <p14:creationId xmlns:p14="http://schemas.microsoft.com/office/powerpoint/2010/main" val="106112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Calibri"/>
              </a:rPr>
              <a:t>Molly/Committee</a:t>
            </a:r>
          </a:p>
          <a:p>
            <a:endParaRPr lang="en-US" sz="1200" b="1" i="0" kern="1200" baseline="30000" dirty="0" smtClean="0">
              <a:solidFill>
                <a:schemeClr val="tx1"/>
              </a:solidFill>
              <a:effectLst/>
              <a:latin typeface="Proxima Nova" panose="02000506030000020004"/>
              <a:ea typeface="+mn-ea"/>
              <a:cs typeface="Calibri"/>
            </a:endParaRPr>
          </a:p>
          <a:p>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12</a:t>
            </a:fld>
            <a:endParaRPr lang="en-US" dirty="0"/>
          </a:p>
        </p:txBody>
      </p:sp>
    </p:spTree>
    <p:extLst>
      <p:ext uri="{BB962C8B-B14F-4D97-AF65-F5344CB8AC3E}">
        <p14:creationId xmlns:p14="http://schemas.microsoft.com/office/powerpoint/2010/main" val="2120958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Calibri"/>
              </a:rPr>
              <a:t>Molly/Committee</a:t>
            </a:r>
          </a:p>
          <a:p>
            <a:endParaRPr lang="en-US" sz="1200" b="1" i="0" kern="1200" baseline="30000" dirty="0" smtClean="0">
              <a:solidFill>
                <a:schemeClr val="tx1"/>
              </a:solidFill>
              <a:effectLst/>
              <a:latin typeface="Proxima Nova" panose="02000506030000020004"/>
              <a:ea typeface="+mn-ea"/>
              <a:cs typeface="Calibri"/>
            </a:endParaRPr>
          </a:p>
          <a:p>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13</a:t>
            </a:fld>
            <a:endParaRPr lang="en-US" dirty="0"/>
          </a:p>
        </p:txBody>
      </p:sp>
    </p:spTree>
    <p:extLst>
      <p:ext uri="{BB962C8B-B14F-4D97-AF65-F5344CB8AC3E}">
        <p14:creationId xmlns:p14="http://schemas.microsoft.com/office/powerpoint/2010/main" val="2578792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Calibri"/>
              </a:rPr>
              <a:t>Molly/Committee</a:t>
            </a:r>
          </a:p>
          <a:p>
            <a:endParaRPr lang="en-US" sz="1200" b="1" i="0" kern="1200" baseline="30000" dirty="0" smtClean="0">
              <a:solidFill>
                <a:schemeClr val="tx1"/>
              </a:solidFill>
              <a:effectLst/>
              <a:latin typeface="Proxima Nova" panose="020005060300000200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Recognize and promote awareness that retention strategies not only create a healthier work environment for all staff but are a valuable cost-saving strategy</a:t>
            </a:r>
          </a:p>
          <a:p>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14</a:t>
            </a:fld>
            <a:endParaRPr lang="en-US" dirty="0"/>
          </a:p>
        </p:txBody>
      </p:sp>
    </p:spTree>
    <p:extLst>
      <p:ext uri="{BB962C8B-B14F-4D97-AF65-F5344CB8AC3E}">
        <p14:creationId xmlns:p14="http://schemas.microsoft.com/office/powerpoint/2010/main" val="2671435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Calibri"/>
              </a:rPr>
              <a:t>Molly/Committee</a:t>
            </a:r>
          </a:p>
          <a:p>
            <a:endParaRPr lang="en-US" sz="1200" b="1" i="0" kern="1200" baseline="30000" dirty="0" smtClean="0">
              <a:solidFill>
                <a:schemeClr val="tx1"/>
              </a:solidFill>
              <a:effectLst/>
              <a:latin typeface="Proxima Nova" panose="02000506030000020004"/>
              <a:ea typeface="+mn-ea"/>
              <a:cs typeface="Calibri"/>
            </a:endParaRPr>
          </a:p>
          <a:p>
            <a:r>
              <a:rPr lang="en-US" sz="1200" b="0" i="0" u="none" strike="noStrike" kern="1200" dirty="0" smtClean="0">
                <a:solidFill>
                  <a:schemeClr val="tx1"/>
                </a:solidFill>
                <a:effectLst/>
                <a:latin typeface="+mn-lt"/>
                <a:ea typeface="+mn-ea"/>
                <a:cs typeface="+mn-cs"/>
              </a:rPr>
              <a:t>Survey background:</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The University of California conducted the fifth </a:t>
            </a:r>
            <a:r>
              <a:rPr lang="en-US" sz="1200" b="0" i="0" u="none" strike="noStrike" kern="1200" dirty="0" err="1" smtClean="0">
                <a:solidFill>
                  <a:schemeClr val="tx1"/>
                </a:solidFill>
                <a:effectLst/>
                <a:latin typeface="+mn-lt"/>
                <a:ea typeface="+mn-ea"/>
                <a:cs typeface="+mn-cs"/>
              </a:rPr>
              <a:t>systemwide</a:t>
            </a:r>
            <a:r>
              <a:rPr lang="en-US" sz="1200" b="0" i="0" u="none" strike="noStrike" kern="1200" dirty="0" smtClean="0">
                <a:solidFill>
                  <a:schemeClr val="tx1"/>
                </a:solidFill>
                <a:effectLst/>
                <a:latin typeface="+mn-lt"/>
                <a:ea typeface="+mn-ea"/>
                <a:cs typeface="+mn-cs"/>
              </a:rPr>
              <a:t> Staff Engagement Survey between May 10 and June 4 of 2021. The survey was developed by the Council of University of California Staff Assemblies (CUCSA) in collaboration with </a:t>
            </a:r>
            <a:r>
              <a:rPr lang="en-US" sz="1200" b="0" i="0" u="none" strike="noStrike" kern="1200" dirty="0" err="1" smtClean="0">
                <a:solidFill>
                  <a:schemeClr val="tx1"/>
                </a:solidFill>
                <a:effectLst/>
                <a:latin typeface="+mn-lt"/>
                <a:ea typeface="+mn-ea"/>
                <a:cs typeface="+mn-cs"/>
              </a:rPr>
              <a:t>Systemwide</a:t>
            </a:r>
            <a:r>
              <a:rPr lang="en-US" sz="1200" b="0" i="0" u="none" strike="noStrike" kern="1200" dirty="0" smtClean="0">
                <a:solidFill>
                  <a:schemeClr val="tx1"/>
                </a:solidFill>
                <a:effectLst/>
                <a:latin typeface="+mn-lt"/>
                <a:ea typeface="+mn-ea"/>
                <a:cs typeface="+mn-cs"/>
              </a:rPr>
              <a:t> Human Resources’ Employee Relations department and Willis Towers Watson, a firm that conducts the survey on UC’s behalf. Roughly 20,000 randomly selected policy-covered staff, who joined the organization on or before June 1, 2019, received an invitation email to participate in the survey by Willis Towers Watson. The employee opinions gathered through the survey help to assess the level of involvement, commitment, and satisfaction staff feel toward their work. Conducting the survey every few years enables us to identify positive trends and opportunities for improvement. Prior Staff Engagement Surveys were conducted in 2019, 2017, 2015 and 2012.</a:t>
            </a:r>
            <a:endParaRPr lang="en-US" sz="1200" b="0" i="0" kern="1200" baseline="30000" dirty="0" smtClean="0">
              <a:solidFill>
                <a:schemeClr val="tx1"/>
              </a:solidFill>
              <a:effectLst/>
              <a:latin typeface="Proxima Nova" panose="02000506030000020004"/>
              <a:ea typeface="+mn-ea"/>
              <a:cs typeface="+mn-cs"/>
            </a:endParaRPr>
          </a:p>
        </p:txBody>
      </p:sp>
      <p:sp>
        <p:nvSpPr>
          <p:cNvPr id="4" name="Slide Number Placeholder 3"/>
          <p:cNvSpPr>
            <a:spLocks noGrp="1"/>
          </p:cNvSpPr>
          <p:nvPr>
            <p:ph type="sldNum" sz="quarter" idx="10"/>
          </p:nvPr>
        </p:nvSpPr>
        <p:spPr/>
        <p:txBody>
          <a:bodyPr/>
          <a:lstStyle/>
          <a:p>
            <a:fld id="{D1836AFE-C81E-4A6A-9271-042C6195522C}" type="slidenum">
              <a:rPr lang="en-US" smtClean="0"/>
              <a:t>15</a:t>
            </a:fld>
            <a:endParaRPr lang="en-US"/>
          </a:p>
        </p:txBody>
      </p:sp>
    </p:spTree>
    <p:extLst>
      <p:ext uri="{BB962C8B-B14F-4D97-AF65-F5344CB8AC3E}">
        <p14:creationId xmlns:p14="http://schemas.microsoft.com/office/powerpoint/2010/main" val="3323597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836AFE-C81E-4A6A-9271-042C6195522C}" type="slidenum">
              <a:rPr lang="en-US" smtClean="0"/>
              <a:t>16</a:t>
            </a:fld>
            <a:endParaRPr lang="en-US"/>
          </a:p>
        </p:txBody>
      </p:sp>
    </p:spTree>
    <p:extLst>
      <p:ext uri="{BB962C8B-B14F-4D97-AF65-F5344CB8AC3E}">
        <p14:creationId xmlns:p14="http://schemas.microsoft.com/office/powerpoint/2010/main" val="4001459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Mark or Lyndon</a:t>
            </a:r>
          </a:p>
          <a:p>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17</a:t>
            </a:fld>
            <a:endParaRPr lang="en-US"/>
          </a:p>
        </p:txBody>
      </p:sp>
    </p:spTree>
    <p:extLst>
      <p:ext uri="{BB962C8B-B14F-4D97-AF65-F5344CB8AC3E}">
        <p14:creationId xmlns:p14="http://schemas.microsoft.com/office/powerpoint/2010/main" val="3055270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Mark or Lyndon</a:t>
            </a:r>
          </a:p>
        </p:txBody>
      </p:sp>
      <p:sp>
        <p:nvSpPr>
          <p:cNvPr id="4" name="Slide Number Placeholder 3"/>
          <p:cNvSpPr>
            <a:spLocks noGrp="1"/>
          </p:cNvSpPr>
          <p:nvPr>
            <p:ph type="sldNum" sz="quarter" idx="10"/>
          </p:nvPr>
        </p:nvSpPr>
        <p:spPr/>
        <p:txBody>
          <a:bodyPr/>
          <a:lstStyle/>
          <a:p>
            <a:fld id="{D1836AFE-C81E-4A6A-9271-042C6195522C}" type="slidenum">
              <a:rPr lang="en-US" smtClean="0"/>
              <a:t>18</a:t>
            </a:fld>
            <a:endParaRPr lang="en-US"/>
          </a:p>
        </p:txBody>
      </p:sp>
    </p:spTree>
    <p:extLst>
      <p:ext uri="{BB962C8B-B14F-4D97-AF65-F5344CB8AC3E}">
        <p14:creationId xmlns:p14="http://schemas.microsoft.com/office/powerpoint/2010/main" val="3503524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Mark or Lyndon or Maria</a:t>
            </a:r>
          </a:p>
          <a:p>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19</a:t>
            </a:fld>
            <a:endParaRPr lang="en-US"/>
          </a:p>
        </p:txBody>
      </p:sp>
    </p:spTree>
    <p:extLst>
      <p:ext uri="{BB962C8B-B14F-4D97-AF65-F5344CB8AC3E}">
        <p14:creationId xmlns:p14="http://schemas.microsoft.com/office/powerpoint/2010/main" val="1916344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836AFE-C81E-4A6A-9271-042C6195522C}" type="slidenum">
              <a:rPr lang="en-US" smtClean="0"/>
              <a:t>2</a:t>
            </a:fld>
            <a:endParaRPr lang="en-US"/>
          </a:p>
        </p:txBody>
      </p:sp>
    </p:spTree>
    <p:extLst>
      <p:ext uri="{BB962C8B-B14F-4D97-AF65-F5344CB8AC3E}">
        <p14:creationId xmlns:p14="http://schemas.microsoft.com/office/powerpoint/2010/main" val="5214876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Mark or Lyndon or Maria</a:t>
            </a:r>
          </a:p>
          <a:p>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20</a:t>
            </a:fld>
            <a:endParaRPr lang="en-US"/>
          </a:p>
        </p:txBody>
      </p:sp>
    </p:spTree>
    <p:extLst>
      <p:ext uri="{BB962C8B-B14F-4D97-AF65-F5344CB8AC3E}">
        <p14:creationId xmlns:p14="http://schemas.microsoft.com/office/powerpoint/2010/main" val="3251452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Maria or Brian</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21</a:t>
            </a:fld>
            <a:endParaRPr lang="en-US"/>
          </a:p>
        </p:txBody>
      </p:sp>
    </p:spTree>
    <p:extLst>
      <p:ext uri="{BB962C8B-B14F-4D97-AF65-F5344CB8AC3E}">
        <p14:creationId xmlns:p14="http://schemas.microsoft.com/office/powerpoint/2010/main" val="3709698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Maria or Brian</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22</a:t>
            </a:fld>
            <a:endParaRPr lang="en-US"/>
          </a:p>
        </p:txBody>
      </p:sp>
    </p:spTree>
    <p:extLst>
      <p:ext uri="{BB962C8B-B14F-4D97-AF65-F5344CB8AC3E}">
        <p14:creationId xmlns:p14="http://schemas.microsoft.com/office/powerpoint/2010/main" val="15132780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Maria or Brian</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23</a:t>
            </a:fld>
            <a:endParaRPr lang="en-US"/>
          </a:p>
        </p:txBody>
      </p:sp>
    </p:spTree>
    <p:extLst>
      <p:ext uri="{BB962C8B-B14F-4D97-AF65-F5344CB8AC3E}">
        <p14:creationId xmlns:p14="http://schemas.microsoft.com/office/powerpoint/2010/main" val="2403858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Maria or Brian</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24</a:t>
            </a:fld>
            <a:endParaRPr lang="en-US"/>
          </a:p>
        </p:txBody>
      </p:sp>
    </p:spTree>
    <p:extLst>
      <p:ext uri="{BB962C8B-B14F-4D97-AF65-F5344CB8AC3E}">
        <p14:creationId xmlns:p14="http://schemas.microsoft.com/office/powerpoint/2010/main" val="3226978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Aaron</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25</a:t>
            </a:fld>
            <a:endParaRPr lang="en-US"/>
          </a:p>
        </p:txBody>
      </p:sp>
    </p:spTree>
    <p:extLst>
      <p:ext uri="{BB962C8B-B14F-4D97-AF65-F5344CB8AC3E}">
        <p14:creationId xmlns:p14="http://schemas.microsoft.com/office/powerpoint/2010/main" val="27761745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Aaron</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26</a:t>
            </a:fld>
            <a:endParaRPr lang="en-US"/>
          </a:p>
        </p:txBody>
      </p:sp>
    </p:spTree>
    <p:extLst>
      <p:ext uri="{BB962C8B-B14F-4D97-AF65-F5344CB8AC3E}">
        <p14:creationId xmlns:p14="http://schemas.microsoft.com/office/powerpoint/2010/main" val="42190247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Jim</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27</a:t>
            </a:fld>
            <a:endParaRPr lang="en-US"/>
          </a:p>
        </p:txBody>
      </p:sp>
    </p:spTree>
    <p:extLst>
      <p:ext uri="{BB962C8B-B14F-4D97-AF65-F5344CB8AC3E}">
        <p14:creationId xmlns:p14="http://schemas.microsoft.com/office/powerpoint/2010/main" val="9704297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7000"/>
              </a:lnSpc>
              <a:spcBef>
                <a:spcPts val="0"/>
              </a:spcBef>
              <a:spcAft>
                <a:spcPts val="0"/>
              </a:spcAft>
              <a:buClrTx/>
              <a:buSzTx/>
              <a:buFontTx/>
              <a:buNone/>
              <a:tabLst/>
              <a:defRPr/>
            </a:pPr>
            <a:r>
              <a:rPr lang="en-US" sz="3200" b="1"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Steve C.</a:t>
            </a:r>
          </a:p>
          <a:p>
            <a:pPr marL="457200" marR="0" lvl="1" indent="0" algn="l" defTabSz="914400" rtl="0" eaLnBrk="1" fontAlgn="auto" latinLnBrk="0" hangingPunct="1">
              <a:lnSpc>
                <a:spcPct val="107000"/>
              </a:lnSpc>
              <a:spcBef>
                <a:spcPts val="0"/>
              </a:spcBef>
              <a:spcAft>
                <a:spcPts val="0"/>
              </a:spcAft>
              <a:buClrTx/>
              <a:buSzTx/>
              <a:buFontTx/>
              <a:buNone/>
              <a:tabLst/>
              <a:defRPr/>
            </a:pPr>
            <a:r>
              <a:rPr lang="en-US" sz="3200" b="1"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*Asked 4 times* - other wordings included below</a:t>
            </a:r>
            <a:endParaRPr lang="en-US" sz="3200" dirty="0" smtClean="0">
              <a:solidFill>
                <a:schemeClr val="bg2"/>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900"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Is it acceptable for your supervisor to give you a lower score on your performance review because they've been told by leadership they have to "</a:t>
            </a:r>
            <a:r>
              <a:rPr lang="en-US" sz="2900" u="sng"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bell curve</a:t>
            </a:r>
            <a:r>
              <a:rPr lang="en-US" sz="2900"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 numbers to save money when it comes time for giving out yearly salary merit adjustments? For example, say someone was told verbally they've been doing "exceeds expectations" work all year, but they need to officially get "met expectations" because "leadership doesn't want us to give out good scores to everyone." I've been told by my HR rep that "this is not policy, but its practice--and therefore it is acceptable."</a:t>
            </a:r>
          </a:p>
          <a:p>
            <a:pPr lvl="1">
              <a:lnSpc>
                <a:spcPct val="107000"/>
              </a:lnSpc>
              <a:spcBef>
                <a:spcPts val="0"/>
              </a:spcBef>
            </a:pPr>
            <a:r>
              <a:rPr lang="en-US" sz="2900"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Is it true that Supervisors are required to "grade" their staff on a </a:t>
            </a:r>
            <a:r>
              <a:rPr lang="en-US" sz="2900" u="sng"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bell curve </a:t>
            </a:r>
            <a:r>
              <a:rPr lang="en-US" sz="2900"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for performance evaluations, even when the whole team has performed exceptionally? </a:t>
            </a:r>
          </a:p>
          <a:p>
            <a:pPr lvl="1">
              <a:lnSpc>
                <a:spcPct val="107000"/>
              </a:lnSpc>
              <a:spcBef>
                <a:spcPts val="0"/>
              </a:spcBef>
              <a:spcAft>
                <a:spcPts val="800"/>
              </a:spcAft>
            </a:pPr>
            <a:r>
              <a:rPr lang="en-US" sz="2900"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I've been told that managers/supervisors meet to level ratings for their staff because they cannot give too many exceptional or exceeds expectations ratings. Is it true that some ratings are reduced to ensure there </a:t>
            </a:r>
            <a:r>
              <a:rPr lang="en-US" sz="2900" u="sng"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aren't too many high ratings </a:t>
            </a:r>
            <a:r>
              <a:rPr lang="en-US" sz="2900"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even when an employee deserves that rating?</a:t>
            </a:r>
          </a:p>
          <a:p>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28</a:t>
            </a:fld>
            <a:endParaRPr lang="en-US"/>
          </a:p>
        </p:txBody>
      </p:sp>
    </p:spTree>
    <p:extLst>
      <p:ext uri="{BB962C8B-B14F-4D97-AF65-F5344CB8AC3E}">
        <p14:creationId xmlns:p14="http://schemas.microsoft.com/office/powerpoint/2010/main" val="14557062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Steve</a:t>
            </a:r>
            <a:r>
              <a:rPr lang="en-US" b="0" baseline="0" dirty="0" smtClean="0"/>
              <a:t> C.</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29</a:t>
            </a:fld>
            <a:endParaRPr lang="en-US"/>
          </a:p>
        </p:txBody>
      </p:sp>
    </p:spTree>
    <p:extLst>
      <p:ext uri="{BB962C8B-B14F-4D97-AF65-F5344CB8AC3E}">
        <p14:creationId xmlns:p14="http://schemas.microsoft.com/office/powerpoint/2010/main" val="3142575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836AFE-C81E-4A6A-9271-042C6195522C}" type="slidenum">
              <a:rPr lang="en-US" smtClean="0"/>
              <a:t>3</a:t>
            </a:fld>
            <a:endParaRPr lang="en-US"/>
          </a:p>
        </p:txBody>
      </p:sp>
    </p:spTree>
    <p:extLst>
      <p:ext uri="{BB962C8B-B14F-4D97-AF65-F5344CB8AC3E}">
        <p14:creationId xmlns:p14="http://schemas.microsoft.com/office/powerpoint/2010/main" val="8435368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Steve G.</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30</a:t>
            </a:fld>
            <a:endParaRPr lang="en-US"/>
          </a:p>
        </p:txBody>
      </p:sp>
    </p:spTree>
    <p:extLst>
      <p:ext uri="{BB962C8B-B14F-4D97-AF65-F5344CB8AC3E}">
        <p14:creationId xmlns:p14="http://schemas.microsoft.com/office/powerpoint/2010/main" val="30852946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Steve G.</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31</a:t>
            </a:fld>
            <a:endParaRPr lang="en-US"/>
          </a:p>
        </p:txBody>
      </p:sp>
    </p:spTree>
    <p:extLst>
      <p:ext uri="{BB962C8B-B14F-4D97-AF65-F5344CB8AC3E}">
        <p14:creationId xmlns:p14="http://schemas.microsoft.com/office/powerpoint/2010/main" val="18742730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Steve G.</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32</a:t>
            </a:fld>
            <a:endParaRPr lang="en-US"/>
          </a:p>
        </p:txBody>
      </p:sp>
    </p:spTree>
    <p:extLst>
      <p:ext uri="{BB962C8B-B14F-4D97-AF65-F5344CB8AC3E}">
        <p14:creationId xmlns:p14="http://schemas.microsoft.com/office/powerpoint/2010/main" val="37859633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Steve G.</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33</a:t>
            </a:fld>
            <a:endParaRPr lang="en-US"/>
          </a:p>
        </p:txBody>
      </p:sp>
    </p:spTree>
    <p:extLst>
      <p:ext uri="{BB962C8B-B14F-4D97-AF65-F5344CB8AC3E}">
        <p14:creationId xmlns:p14="http://schemas.microsoft.com/office/powerpoint/2010/main" val="5703700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Steve G.</a:t>
            </a:r>
            <a:endParaRPr lang="en-US" b="0" dirty="0"/>
          </a:p>
        </p:txBody>
      </p:sp>
      <p:sp>
        <p:nvSpPr>
          <p:cNvPr id="4" name="Slide Number Placeholder 3"/>
          <p:cNvSpPr>
            <a:spLocks noGrp="1"/>
          </p:cNvSpPr>
          <p:nvPr>
            <p:ph type="sldNum" sz="quarter" idx="10"/>
          </p:nvPr>
        </p:nvSpPr>
        <p:spPr/>
        <p:txBody>
          <a:bodyPr/>
          <a:lstStyle/>
          <a:p>
            <a:fld id="{D1836AFE-C81E-4A6A-9271-042C6195522C}" type="slidenum">
              <a:rPr lang="en-US" smtClean="0"/>
              <a:t>34</a:t>
            </a:fld>
            <a:endParaRPr lang="en-US"/>
          </a:p>
        </p:txBody>
      </p:sp>
    </p:spTree>
    <p:extLst>
      <p:ext uri="{BB962C8B-B14F-4D97-AF65-F5344CB8AC3E}">
        <p14:creationId xmlns:p14="http://schemas.microsoft.com/office/powerpoint/2010/main" val="29427849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Staff Assembly will follow up with SISS and ICC about these two questions because they fall more into their areas of expertise.</a:t>
            </a:r>
            <a:endParaRPr lang="en-US" dirty="0"/>
          </a:p>
        </p:txBody>
      </p:sp>
      <p:sp>
        <p:nvSpPr>
          <p:cNvPr id="4" name="Slide Number Placeholder 3"/>
          <p:cNvSpPr>
            <a:spLocks noGrp="1"/>
          </p:cNvSpPr>
          <p:nvPr>
            <p:ph type="sldNum" sz="quarter" idx="10"/>
          </p:nvPr>
        </p:nvSpPr>
        <p:spPr/>
        <p:txBody>
          <a:bodyPr/>
          <a:lstStyle/>
          <a:p>
            <a:fld id="{D1836AFE-C81E-4A6A-9271-042C6195522C}" type="slidenum">
              <a:rPr lang="en-US" smtClean="0"/>
              <a:t>35</a:t>
            </a:fld>
            <a:endParaRPr lang="en-US"/>
          </a:p>
        </p:txBody>
      </p:sp>
    </p:spTree>
    <p:extLst>
      <p:ext uri="{BB962C8B-B14F-4D97-AF65-F5344CB8AC3E}">
        <p14:creationId xmlns:p14="http://schemas.microsoft.com/office/powerpoint/2010/main" val="2558557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Calibri"/>
              </a:rPr>
              <a:t>Molly/Committee</a:t>
            </a:r>
          </a:p>
          <a:p>
            <a:endParaRPr lang="en-US" sz="1200" b="1" i="0" kern="1200" baseline="30000" dirty="0" smtClean="0">
              <a:solidFill>
                <a:schemeClr val="tx1"/>
              </a:solidFill>
              <a:effectLst/>
              <a:latin typeface="Proxima Nova" panose="02000506030000020004"/>
              <a:ea typeface="+mn-ea"/>
              <a:cs typeface="Calibri"/>
            </a:endParaRPr>
          </a:p>
          <a:p>
            <a:r>
              <a:rPr lang="en-US" sz="1200" b="0" i="0" u="none" strike="noStrike" kern="1200" dirty="0" smtClean="0">
                <a:solidFill>
                  <a:schemeClr val="tx1"/>
                </a:solidFill>
                <a:effectLst/>
                <a:latin typeface="+mn-lt"/>
                <a:ea typeface="+mn-ea"/>
                <a:cs typeface="+mn-cs"/>
              </a:rPr>
              <a:t>Survey background:</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The University of California conducted the fifth </a:t>
            </a:r>
            <a:r>
              <a:rPr lang="en-US" sz="1200" b="0" i="0" u="none" strike="noStrike" kern="1200" dirty="0" err="1" smtClean="0">
                <a:solidFill>
                  <a:schemeClr val="tx1"/>
                </a:solidFill>
                <a:effectLst/>
                <a:latin typeface="+mn-lt"/>
                <a:ea typeface="+mn-ea"/>
                <a:cs typeface="+mn-cs"/>
              </a:rPr>
              <a:t>systemwide</a:t>
            </a:r>
            <a:r>
              <a:rPr lang="en-US" sz="1200" b="0" i="0" u="none" strike="noStrike" kern="1200" dirty="0" smtClean="0">
                <a:solidFill>
                  <a:schemeClr val="tx1"/>
                </a:solidFill>
                <a:effectLst/>
                <a:latin typeface="+mn-lt"/>
                <a:ea typeface="+mn-ea"/>
                <a:cs typeface="+mn-cs"/>
              </a:rPr>
              <a:t> Staff Engagement Survey between May 10 and June 4 of 2021. The survey was developed by the Council of University of California Staff Assemblies (CUCSA) in collaboration with </a:t>
            </a:r>
            <a:r>
              <a:rPr lang="en-US" sz="1200" b="0" i="0" u="none" strike="noStrike" kern="1200" dirty="0" err="1" smtClean="0">
                <a:solidFill>
                  <a:schemeClr val="tx1"/>
                </a:solidFill>
                <a:effectLst/>
                <a:latin typeface="+mn-lt"/>
                <a:ea typeface="+mn-ea"/>
                <a:cs typeface="+mn-cs"/>
              </a:rPr>
              <a:t>Systemwide</a:t>
            </a:r>
            <a:r>
              <a:rPr lang="en-US" sz="1200" b="0" i="0" u="none" strike="noStrike" kern="1200" dirty="0" smtClean="0">
                <a:solidFill>
                  <a:schemeClr val="tx1"/>
                </a:solidFill>
                <a:effectLst/>
                <a:latin typeface="+mn-lt"/>
                <a:ea typeface="+mn-ea"/>
                <a:cs typeface="+mn-cs"/>
              </a:rPr>
              <a:t> Human Resources’ Employee Relations department and Willis Towers Watson, a firm that conducts the survey on UC’s behalf. Roughly 20,000 randomly selected policy-covered staff, who joined the organization on or before June 1, 2019, received an invitation email to participate in the survey by Willis Towers Watson. The employee opinions gathered through the survey help to assess the level of involvement, commitment, and satisfaction staff feel toward their work. Conducting the survey every few years enables us to identify positive trends and opportunities for improvement. Prior Staff Engagement Surveys were conducted in 2019, 2017, 2015 and 2012.</a:t>
            </a:r>
            <a:endParaRPr lang="en-US" sz="1200" b="0" i="0" kern="1200" baseline="30000" dirty="0" smtClean="0">
              <a:solidFill>
                <a:schemeClr val="tx1"/>
              </a:solidFill>
              <a:effectLst/>
              <a:latin typeface="Proxima Nova" panose="02000506030000020004"/>
              <a:ea typeface="+mn-ea"/>
              <a:cs typeface="+mn-cs"/>
            </a:endParaRPr>
          </a:p>
        </p:txBody>
      </p:sp>
      <p:sp>
        <p:nvSpPr>
          <p:cNvPr id="4" name="Slide Number Placeholder 3"/>
          <p:cNvSpPr>
            <a:spLocks noGrp="1"/>
          </p:cNvSpPr>
          <p:nvPr>
            <p:ph type="sldNum" sz="quarter" idx="10"/>
          </p:nvPr>
        </p:nvSpPr>
        <p:spPr/>
        <p:txBody>
          <a:bodyPr/>
          <a:lstStyle/>
          <a:p>
            <a:fld id="{D1836AFE-C81E-4A6A-9271-042C6195522C}" type="slidenum">
              <a:rPr lang="en-US" smtClean="0"/>
              <a:t>4</a:t>
            </a:fld>
            <a:endParaRPr lang="en-US"/>
          </a:p>
        </p:txBody>
      </p:sp>
    </p:spTree>
    <p:extLst>
      <p:ext uri="{BB962C8B-B14F-4D97-AF65-F5344CB8AC3E}">
        <p14:creationId xmlns:p14="http://schemas.microsoft.com/office/powerpoint/2010/main" val="349748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smtClean="0"/>
              <a:t>Overview </a:t>
            </a:r>
            <a:r>
              <a:rPr lang="en-US" b="0" dirty="0"/>
              <a:t>of how favorable score is calculated and what colors mean</a:t>
            </a:r>
          </a:p>
          <a:p>
            <a:pPr marL="628650" lvl="1" indent="-171450">
              <a:buFontTx/>
              <a:buChar char="-"/>
            </a:pPr>
            <a:r>
              <a:rPr lang="en-US" b="0" dirty="0"/>
              <a:t>The total favorable score is the percentage of respondents that marked Agree + Tend to Agree</a:t>
            </a:r>
          </a:p>
          <a:p>
            <a:pPr marL="628650" lvl="1" indent="-171450">
              <a:buFontTx/>
              <a:buChar char="-"/>
            </a:pPr>
            <a:r>
              <a:rPr lang="en-US" sz="1200" b="0" i="0" kern="1200" dirty="0">
                <a:solidFill>
                  <a:schemeClr val="tx1"/>
                </a:solidFill>
                <a:effectLst/>
                <a:latin typeface="+mn-lt"/>
                <a:ea typeface="+mn-ea"/>
                <a:cs typeface="+mn-cs"/>
              </a:rPr>
              <a:t>Differences to norms are shown as % points. Norms may include past surveys, parent groups, industry, national or high performance benchmarks.</a:t>
            </a:r>
            <a:endParaRPr lang="en-US" b="0" dirty="0"/>
          </a:p>
          <a:p>
            <a:pPr marL="628650" lvl="1" indent="-171450">
              <a:buFontTx/>
              <a:buChar char="-"/>
            </a:pPr>
            <a:r>
              <a:rPr lang="en-US" b="0" dirty="0"/>
              <a:t>The darker colored boxes indicate statistical significance, where there are meaningful differences that we can be 95% confident did not occur by chance. The smaller the group size the bigger difference required for it to be significant</a:t>
            </a:r>
          </a:p>
          <a:p>
            <a:r>
              <a:rPr lang="en-US" b="0" dirty="0"/>
              <a:t>- Overall trends from 2019 to 2021 are strongly positive – all but one category improved by a statistically significant margin</a:t>
            </a:r>
          </a:p>
          <a:p>
            <a:r>
              <a:rPr lang="en-US" b="0" dirty="0"/>
              <a:t>	- Retention (intent to stay or leave UC) was the only category to decline (-3 percentage points)</a:t>
            </a:r>
          </a:p>
          <a:p>
            <a:r>
              <a:rPr lang="en-US" b="0" dirty="0"/>
              <a:t>	- More early tenure staff (3-5 years) are considering leaving UC</a:t>
            </a:r>
          </a:p>
          <a:p>
            <a:r>
              <a:rPr lang="en-US" b="0" dirty="0"/>
              <a:t>- While overall trends look strongly positive we can see opportunity areas when we look at the breakdown by Gender, Ethnicity, Role, and Tenure.</a:t>
            </a:r>
          </a:p>
          <a:p>
            <a:endParaRPr lang="en-US" b="1" dirty="0"/>
          </a:p>
          <a:p>
            <a:pPr marL="171450" indent="-171450">
              <a:buFontTx/>
              <a:buChar char="-"/>
            </a:pPr>
            <a:r>
              <a:rPr lang="en-US" b="0" dirty="0"/>
              <a:t>Across other categories covered in the survey, UC remains below the U.S. National norm but mostly above or on par with the University Staff norm</a:t>
            </a:r>
          </a:p>
          <a:p>
            <a:pPr marL="171450" indent="-171450">
              <a:buFontTx/>
              <a:buChar char="-"/>
            </a:pPr>
            <a:endParaRPr lang="en-US" b="0" dirty="0"/>
          </a:p>
          <a:p>
            <a:r>
              <a:rPr lang="en-US" b="1" dirty="0"/>
              <a:t>Note that the US Norm is all industries not just higher education</a:t>
            </a:r>
          </a:p>
          <a:p>
            <a:r>
              <a:rPr lang="en-US" sz="1200" b="0" i="0" u="none" strike="noStrike" kern="1200" baseline="0" dirty="0">
                <a:solidFill>
                  <a:schemeClr val="tx1"/>
                </a:solidFill>
                <a:latin typeface="+mn-lt"/>
                <a:ea typeface="+mn-ea"/>
                <a:cs typeface="+mn-cs"/>
              </a:rPr>
              <a:t>The US National Norm is comprised of a weighted average of employee survey results from a cross-section of industry sectors for operations located in the United States. The data is derived from recent client studies conducted by Willis Towers Watson. Data are weighted by size and by industry using current Census data so as to represent the distribution of employees in major industry sectors across the nation</a:t>
            </a:r>
          </a:p>
          <a:p>
            <a:r>
              <a:rPr lang="en-US" sz="1200" b="0" i="0" u="none" strike="noStrike" kern="1200" baseline="0" dirty="0">
                <a:solidFill>
                  <a:schemeClr val="tx1"/>
                </a:solidFill>
                <a:latin typeface="+mn-lt"/>
                <a:ea typeface="+mn-ea"/>
                <a:cs typeface="+mn-cs"/>
              </a:rPr>
              <a:t># employees represented: 1,841,838</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Example represented companies: AB InBev, Allegis, AT&amp;T, BMW Group, Cardinal Health, Inc., CDW, Chevron, Discover Financial, Honda North America, KPMG, Kroger, L3 Technologies, Merck, Novo Nordisk, Penske Corporation, Providence St. Joseph Health, Sutter Health, TD Ameritrade, ThyssenKrupp, Wawa Inc., Wells Fargo, Whirlpool	</a:t>
            </a:r>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836AFE-C81E-4A6A-9271-042C619552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825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marL="171450" indent="-171450">
              <a:buFontTx/>
              <a:buChar char="-"/>
            </a:pPr>
            <a:r>
              <a:rPr lang="en-US" b="0" dirty="0"/>
              <a:t>We wanted to give everyone the opportunity to see the category breakdowns by different groups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836AFE-C81E-4A6A-9271-042C619552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9672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836AFE-C81E-4A6A-9271-042C619552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245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836AFE-C81E-4A6A-9271-042C619552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4743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836AFE-C81E-4A6A-9271-042C619552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562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3A738-5CCD-DC43-8837-01BD0F5C23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F695AB-9B73-CF45-9D27-ECB9D898D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360D0C-916E-F944-9C5D-D8C107B2427E}"/>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5" name="Footer Placeholder 4">
            <a:extLst>
              <a:ext uri="{FF2B5EF4-FFF2-40B4-BE49-F238E27FC236}">
                <a16:creationId xmlns:a16="http://schemas.microsoft.com/office/drawing/2014/main" id="{6CA93CD1-8ECA-6D48-BA84-718BA2AE02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B70DF-DB08-EE46-9ED4-CB76FFCB4371}"/>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754834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E758C-BD9B-5448-806F-C06CBAC77D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A1E76F-91AE-DB49-9F95-BF3FE6C7EB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A10DCB-E4BC-AE47-9D54-7DE4E52A86F5}"/>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5" name="Footer Placeholder 4">
            <a:extLst>
              <a:ext uri="{FF2B5EF4-FFF2-40B4-BE49-F238E27FC236}">
                <a16:creationId xmlns:a16="http://schemas.microsoft.com/office/drawing/2014/main" id="{DCB2441F-3F0B-6249-BFCA-A799AA41F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4A7341-9DC8-504A-9E0F-1E664CE4DADC}"/>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127572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3343F0-4F11-3B48-AEC6-3106D2445A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A7E4AA-4416-604C-AE35-7449203926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BE933-B3F3-9049-BEEA-D4498EFE80C3}"/>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5" name="Footer Placeholder 4">
            <a:extLst>
              <a:ext uri="{FF2B5EF4-FFF2-40B4-BE49-F238E27FC236}">
                <a16:creationId xmlns:a16="http://schemas.microsoft.com/office/drawing/2014/main" id="{24D75DBF-42D0-C549-B8BB-4FBDE11D8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E6DE3-6556-6C44-A189-D61B22B80FBE}"/>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336898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913AB-2AB1-5941-8C3A-34857891AA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B7FD52-A943-8349-8C06-8025FCB40C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BC095B-F46A-7A4E-AAF6-EBD07DABE6CC}"/>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5" name="Footer Placeholder 4">
            <a:extLst>
              <a:ext uri="{FF2B5EF4-FFF2-40B4-BE49-F238E27FC236}">
                <a16:creationId xmlns:a16="http://schemas.microsoft.com/office/drawing/2014/main" id="{C3C452DE-7C20-B74F-AFC3-D3343F998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3AEC2A-D321-CC42-9683-1F4AE18584B3}"/>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206692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1CF87-335B-6F4F-8888-6437BE8A34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BFD765-A908-EF4E-85B8-0BDE115A9F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A540CD-A93C-CA4D-A660-CCDEEC95684B}"/>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5" name="Footer Placeholder 4">
            <a:extLst>
              <a:ext uri="{FF2B5EF4-FFF2-40B4-BE49-F238E27FC236}">
                <a16:creationId xmlns:a16="http://schemas.microsoft.com/office/drawing/2014/main" id="{2EEECCD0-247D-C042-98A4-FAA5010FA1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0314A-3986-CD43-96B5-70DC19DE7699}"/>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39533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5A88-6218-0341-B743-423BBD0A4D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B6CDB6-269E-9248-83C8-8947BD7268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B4F06A-1390-F244-823C-53F00D5586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84EBAA-5022-F142-AC9C-811F234AB941}"/>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6" name="Footer Placeholder 5">
            <a:extLst>
              <a:ext uri="{FF2B5EF4-FFF2-40B4-BE49-F238E27FC236}">
                <a16:creationId xmlns:a16="http://schemas.microsoft.com/office/drawing/2014/main" id="{9A389CB3-1F6E-4D4F-9DF4-E0B1FA68B5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C195B3-B804-7247-8A03-2F56B616EFEB}"/>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3562973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B22EC-3E9F-364B-AF9D-EE6D027E60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3BE7D6-E082-0B49-8175-76A27BEE16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09943E-B3A0-EA41-B922-7D30704F51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5E69F7-B506-6A4B-AA9F-5F87D16DB9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4CA6B-F3CF-DE43-8CBE-7FC78A9ACA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BFCF8F-9BB6-084F-8F90-B83F3E07FDBD}"/>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8" name="Footer Placeholder 7">
            <a:extLst>
              <a:ext uri="{FF2B5EF4-FFF2-40B4-BE49-F238E27FC236}">
                <a16:creationId xmlns:a16="http://schemas.microsoft.com/office/drawing/2014/main" id="{2FA2EC01-08D8-5348-A132-7F883573C0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49BEBB-529C-4B4E-B322-2F7D4C339942}"/>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2349588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49AE-9BE6-554B-AF15-461CEFEFAE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D87DF7-9502-2947-96F9-E1F7BF977C37}"/>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4" name="Footer Placeholder 3">
            <a:extLst>
              <a:ext uri="{FF2B5EF4-FFF2-40B4-BE49-F238E27FC236}">
                <a16:creationId xmlns:a16="http://schemas.microsoft.com/office/drawing/2014/main" id="{ECD01F35-F87E-2B40-98F3-69908E3B1E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536CCE-7CD4-E24B-831E-17C9385BEBBF}"/>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155082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41D7E0-AF82-E84E-BE04-003D1E33B99B}"/>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3" name="Footer Placeholder 2">
            <a:extLst>
              <a:ext uri="{FF2B5EF4-FFF2-40B4-BE49-F238E27FC236}">
                <a16:creationId xmlns:a16="http://schemas.microsoft.com/office/drawing/2014/main" id="{3B664C57-4433-854C-9C24-74CA67515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5D5F76-9631-1B4D-87D0-9DCC4765E258}"/>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418405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3CAF2-370D-6B4B-88FA-6CF55B68D9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FB6A09-764B-C24E-94C5-C61771FA2A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D9A27-CDFB-9F4D-A613-9F5F7696F9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EB490-B9E1-4245-AA27-6F287BB304BD}"/>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6" name="Footer Placeholder 5">
            <a:extLst>
              <a:ext uri="{FF2B5EF4-FFF2-40B4-BE49-F238E27FC236}">
                <a16:creationId xmlns:a16="http://schemas.microsoft.com/office/drawing/2014/main" id="{5AEE68C4-35D4-AC4F-9D6E-E09ED83D6B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2EE7CB-C7ED-D743-9953-6C3D295A7918}"/>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419889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04A02-F35D-F042-B00D-8450E462D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805D21-3236-E348-A1A8-B6DFAFDCF8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E2C44E-C921-CA4A-9301-9F73B515E3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775CF0-2E31-AE45-8619-95ADD0DFA394}"/>
              </a:ext>
            </a:extLst>
          </p:cNvPr>
          <p:cNvSpPr>
            <a:spLocks noGrp="1"/>
          </p:cNvSpPr>
          <p:nvPr>
            <p:ph type="dt" sz="half" idx="10"/>
          </p:nvPr>
        </p:nvSpPr>
        <p:spPr/>
        <p:txBody>
          <a:bodyPr/>
          <a:lstStyle/>
          <a:p>
            <a:fld id="{CFA96356-6483-5E43-9F9A-AF7427A03937}" type="datetimeFigureOut">
              <a:rPr lang="en-US" smtClean="0"/>
              <a:t>7/12/2022</a:t>
            </a:fld>
            <a:endParaRPr lang="en-US"/>
          </a:p>
        </p:txBody>
      </p:sp>
      <p:sp>
        <p:nvSpPr>
          <p:cNvPr id="6" name="Footer Placeholder 5">
            <a:extLst>
              <a:ext uri="{FF2B5EF4-FFF2-40B4-BE49-F238E27FC236}">
                <a16:creationId xmlns:a16="http://schemas.microsoft.com/office/drawing/2014/main" id="{03ADC8BE-939F-904F-A56D-469A61A84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CD14FD-E50B-D54F-8FE4-C75D776F232D}"/>
              </a:ext>
            </a:extLst>
          </p:cNvPr>
          <p:cNvSpPr>
            <a:spLocks noGrp="1"/>
          </p:cNvSpPr>
          <p:nvPr>
            <p:ph type="sldNum" sz="quarter" idx="12"/>
          </p:nvPr>
        </p:nvSpPr>
        <p:spPr/>
        <p:txBody>
          <a:bodyPr/>
          <a:lstStyle/>
          <a:p>
            <a:fld id="{2DC599C4-2B34-C141-92D9-9469360DCAC2}" type="slidenum">
              <a:rPr lang="en-US" smtClean="0"/>
              <a:t>‹#›</a:t>
            </a:fld>
            <a:endParaRPr lang="en-US"/>
          </a:p>
        </p:txBody>
      </p:sp>
    </p:spTree>
    <p:extLst>
      <p:ext uri="{BB962C8B-B14F-4D97-AF65-F5344CB8AC3E}">
        <p14:creationId xmlns:p14="http://schemas.microsoft.com/office/powerpoint/2010/main" val="2387966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39C5C8-9E9E-194B-9D47-C53DF54A0C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77C003-17A7-964F-95AA-79264AD1FD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C36C94-DE6F-D346-AE4E-9D9ED416E0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96356-6483-5E43-9F9A-AF7427A03937}" type="datetimeFigureOut">
              <a:rPr lang="en-US" smtClean="0"/>
              <a:t>7/12/2022</a:t>
            </a:fld>
            <a:endParaRPr lang="en-US"/>
          </a:p>
        </p:txBody>
      </p:sp>
      <p:sp>
        <p:nvSpPr>
          <p:cNvPr id="5" name="Footer Placeholder 4">
            <a:extLst>
              <a:ext uri="{FF2B5EF4-FFF2-40B4-BE49-F238E27FC236}">
                <a16:creationId xmlns:a16="http://schemas.microsoft.com/office/drawing/2014/main" id="{AE830F38-12C0-F14C-9816-AEB7574DDD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66DC0D-5E6F-DE44-814D-A4FB42F655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599C4-2B34-C141-92D9-9469360DCAC2}" type="slidenum">
              <a:rPr lang="en-US" smtClean="0"/>
              <a:t>‹#›</a:t>
            </a:fld>
            <a:endParaRPr lang="en-US"/>
          </a:p>
        </p:txBody>
      </p:sp>
    </p:spTree>
    <p:extLst>
      <p:ext uri="{BB962C8B-B14F-4D97-AF65-F5344CB8AC3E}">
        <p14:creationId xmlns:p14="http://schemas.microsoft.com/office/powerpoint/2010/main" val="203588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hyperlink" Target="mailto:AggieService@ucdavis.ed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cmespinoza@ucdavis.edu"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microsoft.com/office/2007/relationships/hdphoto" Target="../media/hdphoto1.wdp"/><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microsoft.com/office/2007/relationships/hdphoto" Target="../media/hdphoto1.wdp"/><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png"/><Relationship Id="rId5" Type="http://schemas.microsoft.com/office/2007/relationships/hdphoto" Target="../media/hdphoto1.wdp"/><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F5FE104-961D-D144-A6BD-6A7D5EA54B9D}"/>
              </a:ext>
            </a:extLst>
          </p:cNvPr>
          <p:cNvPicPr>
            <a:picLocks noChangeAspect="1"/>
          </p:cNvPicPr>
          <p:nvPr/>
        </p:nvPicPr>
        <p:blipFill>
          <a:blip r:embed="rId3"/>
          <a:stretch>
            <a:fillRect/>
          </a:stretch>
        </p:blipFill>
        <p:spPr>
          <a:xfrm>
            <a:off x="-1173892" y="308919"/>
            <a:ext cx="4629910" cy="6944864"/>
          </a:xfrm>
          <a:prstGeom prst="rect">
            <a:avLst/>
          </a:prstGeom>
        </p:spPr>
      </p:pic>
      <p:sp>
        <p:nvSpPr>
          <p:cNvPr id="2" name="Title 1">
            <a:extLst>
              <a:ext uri="{FF2B5EF4-FFF2-40B4-BE49-F238E27FC236}">
                <a16:creationId xmlns:a16="http://schemas.microsoft.com/office/drawing/2014/main" id="{F07EA4CB-7B6F-F84D-8D13-B8D8EDAD0FFB}"/>
              </a:ext>
            </a:extLst>
          </p:cNvPr>
          <p:cNvSpPr>
            <a:spLocks noGrp="1"/>
          </p:cNvSpPr>
          <p:nvPr>
            <p:ph type="ctrTitle"/>
          </p:nvPr>
        </p:nvSpPr>
        <p:spPr>
          <a:xfrm>
            <a:off x="2509059" y="3748115"/>
            <a:ext cx="9105900" cy="786218"/>
          </a:xfrm>
        </p:spPr>
        <p:txBody>
          <a:bodyPr>
            <a:noAutofit/>
          </a:bodyPr>
          <a:lstStyle/>
          <a:p>
            <a:pPr algn="l"/>
            <a:r>
              <a:rPr lang="en-US" sz="5500" b="1" dirty="0">
                <a:solidFill>
                  <a:schemeClr val="bg1"/>
                </a:solidFill>
                <a:latin typeface="Proxima Nova Semibold" panose="02000506030000020004" pitchFamily="2" charset="0"/>
              </a:rPr>
              <a:t>STAFF ASSEMBLY </a:t>
            </a:r>
            <a:r>
              <a:rPr lang="en-US" sz="5500" b="1" dirty="0" smtClean="0">
                <a:solidFill>
                  <a:schemeClr val="bg1"/>
                </a:solidFill>
                <a:latin typeface="Proxima Nova Semibold" panose="02000506030000020004" pitchFamily="2" charset="0"/>
              </a:rPr>
              <a:t>GENERAL MONTHLY MEETING </a:t>
            </a:r>
            <a:endParaRPr lang="en-US" sz="5500" b="1" dirty="0">
              <a:solidFill>
                <a:schemeClr val="bg1"/>
              </a:solidFill>
              <a:latin typeface="Proxima Nova Semibold" panose="02000506030000020004" pitchFamily="2" charset="0"/>
            </a:endParaRPr>
          </a:p>
        </p:txBody>
      </p:sp>
      <p:sp>
        <p:nvSpPr>
          <p:cNvPr id="3" name="Subtitle 2">
            <a:extLst>
              <a:ext uri="{FF2B5EF4-FFF2-40B4-BE49-F238E27FC236}">
                <a16:creationId xmlns:a16="http://schemas.microsoft.com/office/drawing/2014/main" id="{0C345DF0-9D06-3E4E-B408-40A0021B6053}"/>
              </a:ext>
            </a:extLst>
          </p:cNvPr>
          <p:cNvSpPr>
            <a:spLocks noGrp="1"/>
          </p:cNvSpPr>
          <p:nvPr>
            <p:ph type="subTitle" idx="1"/>
          </p:nvPr>
        </p:nvSpPr>
        <p:spPr>
          <a:xfrm>
            <a:off x="2566969" y="4534333"/>
            <a:ext cx="9144000" cy="522490"/>
          </a:xfrm>
        </p:spPr>
        <p:txBody>
          <a:bodyPr vert="horz" lIns="91440" tIns="45720" rIns="91440" bIns="45720" rtlCol="0" anchor="t">
            <a:normAutofit lnSpcReduction="10000"/>
          </a:bodyPr>
          <a:lstStyle/>
          <a:p>
            <a:pPr algn="l"/>
            <a:r>
              <a:rPr lang="en-US" sz="3200" dirty="0" smtClean="0">
                <a:solidFill>
                  <a:schemeClr val="bg1"/>
                </a:solidFill>
                <a:latin typeface="Proxima Nova"/>
              </a:rPr>
              <a:t>July 12, </a:t>
            </a:r>
            <a:r>
              <a:rPr lang="en-US" sz="3200" dirty="0">
                <a:solidFill>
                  <a:schemeClr val="bg1"/>
                </a:solidFill>
                <a:latin typeface="Proxima Nova"/>
              </a:rPr>
              <a:t>2022</a:t>
            </a:r>
          </a:p>
          <a:p>
            <a:endParaRPr lang="en-US" dirty="0"/>
          </a:p>
        </p:txBody>
      </p:sp>
    </p:spTree>
    <p:extLst>
      <p:ext uri="{BB962C8B-B14F-4D97-AF65-F5344CB8AC3E}">
        <p14:creationId xmlns:p14="http://schemas.microsoft.com/office/powerpoint/2010/main" val="310764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656F6-8587-8D4C-9AFF-2E220BCC91D6}"/>
              </a:ext>
            </a:extLst>
          </p:cNvPr>
          <p:cNvSpPr>
            <a:spLocks noGrp="1"/>
          </p:cNvSpPr>
          <p:nvPr>
            <p:ph type="title"/>
          </p:nvPr>
        </p:nvSpPr>
        <p:spPr/>
        <p:txBody>
          <a:bodyPr>
            <a:noAutofit/>
          </a:bodyPr>
          <a:lstStyle/>
          <a:p>
            <a:r>
              <a:rPr lang="en-US" sz="4000" b="1" dirty="0" smtClean="0">
                <a:latin typeface="Proxima Nova"/>
              </a:rPr>
              <a:t>2022 Staff Experience Survey</a:t>
            </a:r>
            <a:endParaRPr lang="en-US" sz="4000" b="1" dirty="0">
              <a:latin typeface="Proxima Nova"/>
            </a:endParaRPr>
          </a:p>
        </p:txBody>
      </p:sp>
      <p:sp>
        <p:nvSpPr>
          <p:cNvPr id="8" name="Text Placeholder 7"/>
          <p:cNvSpPr>
            <a:spLocks noGrp="1"/>
          </p:cNvSpPr>
          <p:nvPr>
            <p:ph idx="1"/>
          </p:nvPr>
        </p:nvSpPr>
        <p:spPr>
          <a:xfrm>
            <a:off x="838200" y="1521624"/>
            <a:ext cx="7642123" cy="5056157"/>
          </a:xfrm>
        </p:spPr>
        <p:txBody>
          <a:bodyPr vert="horz" lIns="91440" tIns="45720" rIns="91440" bIns="45720" rtlCol="0" anchor="t">
            <a:normAutofit/>
          </a:bodyPr>
          <a:lstStyle/>
          <a:p>
            <a:pPr marL="0" indent="0">
              <a:buNone/>
            </a:pPr>
            <a:r>
              <a:rPr lang="en-US" sz="3200" dirty="0" smtClean="0">
                <a:latin typeface="Proxima Nova"/>
              </a:rPr>
              <a:t>Opportunities to improve:</a:t>
            </a:r>
          </a:p>
          <a:p>
            <a:r>
              <a:rPr lang="en-US" sz="3200" dirty="0" smtClean="0">
                <a:latin typeface="Proxima Nova" panose="02000506030000020004" pitchFamily="50" charset="0"/>
              </a:rPr>
              <a:t>Career: “I have good career opportunities.”</a:t>
            </a:r>
          </a:p>
          <a:p>
            <a:pPr lvl="1">
              <a:buFont typeface="Wingdings" panose="05000000000000000000" pitchFamily="2" charset="2"/>
              <a:buChar char="§"/>
            </a:pPr>
            <a:r>
              <a:rPr lang="en-US" sz="2800" dirty="0" smtClean="0">
                <a:latin typeface="Proxima Nova" panose="02000506030000020004" pitchFamily="50" charset="0"/>
              </a:rPr>
              <a:t>One of the strongest </a:t>
            </a:r>
            <a:r>
              <a:rPr lang="en-US" sz="2800" dirty="0">
                <a:latin typeface="Proxima Nova" panose="02000506030000020004" pitchFamily="50" charset="0"/>
              </a:rPr>
              <a:t>drivers of “Intent to </a:t>
            </a:r>
            <a:r>
              <a:rPr lang="en-US" sz="2800" dirty="0" smtClean="0">
                <a:latin typeface="Proxima Nova" panose="02000506030000020004" pitchFamily="50" charset="0"/>
              </a:rPr>
              <a:t>Stay”</a:t>
            </a:r>
            <a:endParaRPr lang="en-US" sz="2800" dirty="0">
              <a:latin typeface="Proxima Nova" panose="02000506030000020004" pitchFamily="50" charset="0"/>
            </a:endParaRPr>
          </a:p>
          <a:p>
            <a:r>
              <a:rPr lang="en-US" sz="3200" dirty="0" smtClean="0">
                <a:latin typeface="Proxima Nova" panose="02000506030000020004" pitchFamily="50" charset="0"/>
              </a:rPr>
              <a:t>Equal </a:t>
            </a:r>
            <a:r>
              <a:rPr lang="en-US" sz="3200" dirty="0">
                <a:latin typeface="Proxima Nova" panose="02000506030000020004" pitchFamily="50" charset="0"/>
              </a:rPr>
              <a:t>Opportunity: “Regardless of background, everyone at UC Davis has an equal opportunity to </a:t>
            </a:r>
            <a:r>
              <a:rPr lang="en-US" sz="3200" dirty="0" smtClean="0">
                <a:latin typeface="Proxima Nova" panose="02000506030000020004" pitchFamily="50" charset="0"/>
              </a:rPr>
              <a:t>succeed.”</a:t>
            </a:r>
          </a:p>
          <a:p>
            <a:pPr lvl="1">
              <a:buFont typeface="Wingdings" panose="05000000000000000000" pitchFamily="2" charset="2"/>
              <a:buChar char="§"/>
            </a:pPr>
            <a:r>
              <a:rPr lang="en-US" sz="2800" dirty="0" smtClean="0">
                <a:latin typeface="Proxima Nova" panose="02000506030000020004" pitchFamily="50" charset="0"/>
              </a:rPr>
              <a:t>Pronounced when looking across race</a:t>
            </a:r>
          </a:p>
          <a:p>
            <a:pPr lvl="1"/>
            <a:endParaRPr lang="en-US" sz="2800" dirty="0">
              <a:latin typeface="Proxima Nova" panose="02000506030000020004" pitchFamily="50" charset="0"/>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Tree>
    <p:extLst>
      <p:ext uri="{BB962C8B-B14F-4D97-AF65-F5344CB8AC3E}">
        <p14:creationId xmlns:p14="http://schemas.microsoft.com/office/powerpoint/2010/main" val="1531011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656F6-8587-8D4C-9AFF-2E220BCC91D6}"/>
              </a:ext>
            </a:extLst>
          </p:cNvPr>
          <p:cNvSpPr>
            <a:spLocks noGrp="1"/>
          </p:cNvSpPr>
          <p:nvPr>
            <p:ph type="title"/>
          </p:nvPr>
        </p:nvSpPr>
        <p:spPr/>
        <p:txBody>
          <a:bodyPr>
            <a:noAutofit/>
          </a:bodyPr>
          <a:lstStyle/>
          <a:p>
            <a:r>
              <a:rPr lang="en-US" sz="4000" b="1" dirty="0" smtClean="0">
                <a:latin typeface="Proxima Nova"/>
              </a:rPr>
              <a:t>Interviews</a:t>
            </a:r>
            <a:endParaRPr lang="en-US" sz="4000" b="1" dirty="0">
              <a:latin typeface="Proxima Nova"/>
            </a:endParaRPr>
          </a:p>
        </p:txBody>
      </p:sp>
      <p:sp>
        <p:nvSpPr>
          <p:cNvPr id="8" name="Text Placeholder 7"/>
          <p:cNvSpPr>
            <a:spLocks noGrp="1"/>
          </p:cNvSpPr>
          <p:nvPr>
            <p:ph idx="1"/>
          </p:nvPr>
        </p:nvSpPr>
        <p:spPr>
          <a:xfrm>
            <a:off x="838200" y="1521624"/>
            <a:ext cx="7642123" cy="5056157"/>
          </a:xfrm>
        </p:spPr>
        <p:txBody>
          <a:bodyPr vert="horz" lIns="91440" tIns="45720" rIns="91440" bIns="45720" rtlCol="0" anchor="t">
            <a:normAutofit fontScale="92500" lnSpcReduction="20000"/>
          </a:bodyPr>
          <a:lstStyle/>
          <a:p>
            <a:pPr fontAlgn="base"/>
            <a:r>
              <a:rPr lang="en-US" dirty="0">
                <a:latin typeface="Proxima Nova" panose="02000506030000020004" pitchFamily="50" charset="0"/>
              </a:rPr>
              <a:t>Lyndon Huling, Manager, Leadership Recruitment &amp; Diversity </a:t>
            </a:r>
            <a:r>
              <a:rPr lang="en-US" dirty="0" smtClean="0">
                <a:latin typeface="Proxima Nova" panose="02000506030000020004" pitchFamily="50" charset="0"/>
              </a:rPr>
              <a:t>Services (HR)</a:t>
            </a:r>
            <a:endParaRPr lang="en-US" dirty="0">
              <a:latin typeface="Proxima Nova" panose="02000506030000020004" pitchFamily="50" charset="0"/>
            </a:endParaRPr>
          </a:p>
          <a:p>
            <a:pPr lvl="1" fontAlgn="base"/>
            <a:r>
              <a:rPr lang="en-US" dirty="0">
                <a:latin typeface="Proxima Nova" panose="02000506030000020004" pitchFamily="50" charset="0"/>
              </a:rPr>
              <a:t>Alejandra Martinez, Diversity &amp; Outreach Coordinator, LRDS also joined discussion</a:t>
            </a:r>
          </a:p>
          <a:p>
            <a:pPr fontAlgn="base"/>
            <a:r>
              <a:rPr lang="en-US" dirty="0" smtClean="0">
                <a:latin typeface="Proxima Nova" panose="02000506030000020004" pitchFamily="50" charset="0"/>
              </a:rPr>
              <a:t>Kelly </a:t>
            </a:r>
            <a:r>
              <a:rPr lang="en-US" dirty="0">
                <a:latin typeface="Proxima Nova" panose="02000506030000020004" pitchFamily="50" charset="0"/>
              </a:rPr>
              <a:t>Crabtree, Training Director, Learning and </a:t>
            </a:r>
            <a:r>
              <a:rPr lang="en-US" dirty="0" smtClean="0">
                <a:latin typeface="Proxima Nova" panose="02000506030000020004" pitchFamily="50" charset="0"/>
              </a:rPr>
              <a:t>Development</a:t>
            </a:r>
            <a:r>
              <a:rPr lang="en-US" dirty="0">
                <a:latin typeface="Proxima Nova" panose="02000506030000020004" pitchFamily="50" charset="0"/>
              </a:rPr>
              <a:t> (HR) </a:t>
            </a:r>
            <a:endParaRPr lang="en-US" dirty="0" smtClean="0">
              <a:latin typeface="Proxima Nova" panose="02000506030000020004" pitchFamily="50" charset="0"/>
            </a:endParaRPr>
          </a:p>
          <a:p>
            <a:pPr fontAlgn="base"/>
            <a:r>
              <a:rPr lang="en-US" dirty="0" smtClean="0">
                <a:latin typeface="Proxima Nova" panose="02000506030000020004" pitchFamily="50" charset="0"/>
              </a:rPr>
              <a:t>Mikael </a:t>
            </a:r>
            <a:r>
              <a:rPr lang="en-US" dirty="0">
                <a:latin typeface="Proxima Nova" panose="02000506030000020004" pitchFamily="50" charset="0"/>
              </a:rPr>
              <a:t>Villalobos, Interim Associate Vice Chancellor &amp; Associate Chief Diversity Officer, Office of Campus Community </a:t>
            </a:r>
            <a:r>
              <a:rPr lang="en-US" dirty="0" smtClean="0">
                <a:latin typeface="Proxima Nova" panose="02000506030000020004" pitchFamily="50" charset="0"/>
              </a:rPr>
              <a:t>Relations (ODEI)</a:t>
            </a:r>
            <a:endParaRPr lang="en-US" dirty="0">
              <a:latin typeface="Proxima Nova" panose="02000506030000020004" pitchFamily="50" charset="0"/>
            </a:endParaRPr>
          </a:p>
          <a:p>
            <a:pPr fontAlgn="base"/>
            <a:r>
              <a:rPr lang="en-US" dirty="0">
                <a:latin typeface="Proxima Nova" panose="02000506030000020004" pitchFamily="50" charset="0"/>
              </a:rPr>
              <a:t>Ebony Lewis, Director of DEI Special Projects, Institute for Diversity, Equity, and </a:t>
            </a:r>
            <a:r>
              <a:rPr lang="en-US" dirty="0" smtClean="0">
                <a:latin typeface="Proxima Nova" panose="02000506030000020004" pitchFamily="50" charset="0"/>
              </a:rPr>
              <a:t>Advancement (ODEI</a:t>
            </a:r>
            <a:r>
              <a:rPr lang="en-US" dirty="0">
                <a:latin typeface="Proxima Nova" panose="02000506030000020004" pitchFamily="50" charset="0"/>
              </a:rPr>
              <a:t>)</a:t>
            </a:r>
          </a:p>
          <a:p>
            <a:pPr lvl="1" fontAlgn="base"/>
            <a:r>
              <a:rPr lang="en-US" dirty="0">
                <a:latin typeface="Proxima Nova" panose="02000506030000020004" pitchFamily="50" charset="0"/>
              </a:rPr>
              <a:t>Robbie Tesnado, Chief Administrative Officer, Office for Diversity, Equity and Inclusion also joined </a:t>
            </a:r>
            <a:r>
              <a:rPr lang="en-US" dirty="0" smtClean="0">
                <a:latin typeface="Proxima Nova" panose="02000506030000020004" pitchFamily="50" charset="0"/>
              </a:rPr>
              <a:t>discussion</a:t>
            </a:r>
            <a:endParaRPr lang="en-US" dirty="0">
              <a:latin typeface="Proxima Nova" panose="02000506030000020004" pitchFamily="50" charset="0"/>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Tree>
    <p:extLst>
      <p:ext uri="{BB962C8B-B14F-4D97-AF65-F5344CB8AC3E}">
        <p14:creationId xmlns:p14="http://schemas.microsoft.com/office/powerpoint/2010/main" val="3856626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656F6-8587-8D4C-9AFF-2E220BCC91D6}"/>
              </a:ext>
            </a:extLst>
          </p:cNvPr>
          <p:cNvSpPr>
            <a:spLocks noGrp="1"/>
          </p:cNvSpPr>
          <p:nvPr>
            <p:ph type="title"/>
          </p:nvPr>
        </p:nvSpPr>
        <p:spPr/>
        <p:txBody>
          <a:bodyPr>
            <a:noAutofit/>
          </a:bodyPr>
          <a:lstStyle/>
          <a:p>
            <a:r>
              <a:rPr lang="en-US" sz="4000" b="1" dirty="0" smtClean="0">
                <a:latin typeface="Proxima Nova"/>
              </a:rPr>
              <a:t>Recommendations</a:t>
            </a:r>
            <a:r>
              <a:rPr lang="en-US" sz="3200" i="1" dirty="0" smtClean="0">
                <a:latin typeface="Proxima Nova"/>
              </a:rPr>
              <a:t/>
            </a:r>
            <a:br>
              <a:rPr lang="en-US" sz="3200" i="1" dirty="0" smtClean="0">
                <a:latin typeface="Proxima Nova"/>
              </a:rPr>
            </a:br>
            <a:r>
              <a:rPr lang="en-US" sz="3200" i="1" dirty="0" smtClean="0">
                <a:latin typeface="Proxima Nova"/>
              </a:rPr>
              <a:t>Diversity &amp; Inclusion</a:t>
            </a:r>
            <a:endParaRPr lang="en-US" sz="4000" i="1" dirty="0">
              <a:latin typeface="Proxima Nova"/>
            </a:endParaRPr>
          </a:p>
        </p:txBody>
      </p:sp>
      <p:sp>
        <p:nvSpPr>
          <p:cNvPr id="8" name="Text Placeholder 7"/>
          <p:cNvSpPr>
            <a:spLocks noGrp="1"/>
          </p:cNvSpPr>
          <p:nvPr>
            <p:ph idx="1"/>
          </p:nvPr>
        </p:nvSpPr>
        <p:spPr>
          <a:xfrm>
            <a:off x="838200" y="1828800"/>
            <a:ext cx="7642123" cy="4748981"/>
          </a:xfrm>
        </p:spPr>
        <p:txBody>
          <a:bodyPr vert="horz" lIns="91440" tIns="45720" rIns="91440" bIns="45720" rtlCol="0" anchor="t">
            <a:normAutofit fontScale="92500" lnSpcReduction="20000"/>
          </a:bodyPr>
          <a:lstStyle/>
          <a:p>
            <a:pPr fontAlgn="base"/>
            <a:r>
              <a:rPr lang="en-US" dirty="0">
                <a:latin typeface="Proxima Nova" panose="02000506030000020004" pitchFamily="50" charset="0"/>
              </a:rPr>
              <a:t>Require implicit bias training for RAC members</a:t>
            </a:r>
          </a:p>
          <a:p>
            <a:pPr fontAlgn="base"/>
            <a:r>
              <a:rPr lang="en-US" dirty="0" smtClean="0">
                <a:latin typeface="Proxima Nova" panose="02000506030000020004" pitchFamily="50" charset="0"/>
              </a:rPr>
              <a:t>Clarify/train </a:t>
            </a:r>
            <a:r>
              <a:rPr lang="en-US" dirty="0">
                <a:latin typeface="Proxima Nova" panose="02000506030000020004" pitchFamily="50" charset="0"/>
              </a:rPr>
              <a:t>on DEI in annual performance appraisal process </a:t>
            </a:r>
          </a:p>
          <a:p>
            <a:pPr fontAlgn="base"/>
            <a:r>
              <a:rPr lang="en-US" dirty="0">
                <a:latin typeface="Proxima Nova" panose="02000506030000020004" pitchFamily="50" charset="0"/>
              </a:rPr>
              <a:t>Promote a culture of DEI </a:t>
            </a:r>
            <a:r>
              <a:rPr lang="en-US" dirty="0" smtClean="0">
                <a:latin typeface="Proxima Nova" panose="02000506030000020004" pitchFamily="50" charset="0"/>
              </a:rPr>
              <a:t>with meaningful recognition of </a:t>
            </a:r>
            <a:r>
              <a:rPr lang="en-US" dirty="0">
                <a:latin typeface="Proxima Nova" panose="02000506030000020004" pitchFamily="50" charset="0"/>
              </a:rPr>
              <a:t>completed </a:t>
            </a:r>
            <a:r>
              <a:rPr lang="en-US" dirty="0" smtClean="0">
                <a:latin typeface="Proxima Nova" panose="02000506030000020004" pitchFamily="50" charset="0"/>
              </a:rPr>
              <a:t>trainings related </a:t>
            </a:r>
            <a:r>
              <a:rPr lang="en-US" dirty="0">
                <a:latin typeface="Proxima Nova" panose="02000506030000020004" pitchFamily="50" charset="0"/>
              </a:rPr>
              <a:t>to DEI</a:t>
            </a:r>
          </a:p>
          <a:p>
            <a:pPr fontAlgn="base"/>
            <a:r>
              <a:rPr lang="en-US" dirty="0" smtClean="0">
                <a:latin typeface="Proxima Nova" panose="02000506030000020004" pitchFamily="50" charset="0"/>
              </a:rPr>
              <a:t>Recommend the establishment of department-level </a:t>
            </a:r>
            <a:r>
              <a:rPr lang="en-US" dirty="0">
                <a:latin typeface="Proxima Nova" panose="02000506030000020004" pitchFamily="50" charset="0"/>
              </a:rPr>
              <a:t>DEI groups</a:t>
            </a:r>
          </a:p>
          <a:p>
            <a:pPr fontAlgn="base"/>
            <a:r>
              <a:rPr lang="en-US" dirty="0">
                <a:latin typeface="Proxima Nova" panose="02000506030000020004" pitchFamily="50" charset="0"/>
              </a:rPr>
              <a:t>Establish mechanism to support active involvement among AACs and Constituent Groups in Staff Assembly</a:t>
            </a:r>
          </a:p>
          <a:p>
            <a:pPr fontAlgn="base"/>
            <a:r>
              <a:rPr lang="en-US" dirty="0" smtClean="0">
                <a:latin typeface="Proxima Nova" panose="02000506030000020004" pitchFamily="50" charset="0"/>
              </a:rPr>
              <a:t>Act on findings of Aggie </a:t>
            </a:r>
            <a:r>
              <a:rPr lang="en-US" dirty="0">
                <a:latin typeface="Proxima Nova" panose="02000506030000020004" pitchFamily="50" charset="0"/>
              </a:rPr>
              <a:t>Black Listening </a:t>
            </a:r>
            <a:r>
              <a:rPr lang="en-US" dirty="0" smtClean="0">
                <a:latin typeface="Proxima Nova" panose="02000506030000020004" pitchFamily="50" charset="0"/>
              </a:rPr>
              <a:t>Sessions</a:t>
            </a:r>
            <a:endParaRPr lang="en-US" dirty="0">
              <a:latin typeface="Proxima Nova" panose="02000506030000020004" pitchFamily="50" charset="0"/>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Tree>
    <p:extLst>
      <p:ext uri="{BB962C8B-B14F-4D97-AF65-F5344CB8AC3E}">
        <p14:creationId xmlns:p14="http://schemas.microsoft.com/office/powerpoint/2010/main" val="3910733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656F6-8587-8D4C-9AFF-2E220BCC91D6}"/>
              </a:ext>
            </a:extLst>
          </p:cNvPr>
          <p:cNvSpPr>
            <a:spLocks noGrp="1"/>
          </p:cNvSpPr>
          <p:nvPr>
            <p:ph type="title"/>
          </p:nvPr>
        </p:nvSpPr>
        <p:spPr/>
        <p:txBody>
          <a:bodyPr>
            <a:noAutofit/>
          </a:bodyPr>
          <a:lstStyle/>
          <a:p>
            <a:r>
              <a:rPr lang="en-US" sz="4000" b="1" dirty="0" smtClean="0">
                <a:latin typeface="Proxima Nova"/>
              </a:rPr>
              <a:t>Recommendations</a:t>
            </a:r>
            <a:r>
              <a:rPr lang="en-US" sz="3200" i="1" dirty="0" smtClean="0">
                <a:latin typeface="Proxima Nova"/>
              </a:rPr>
              <a:t/>
            </a:r>
            <a:br>
              <a:rPr lang="en-US" sz="3200" i="1" dirty="0" smtClean="0">
                <a:latin typeface="Proxima Nova"/>
              </a:rPr>
            </a:br>
            <a:r>
              <a:rPr lang="en-US" sz="3200" i="1" dirty="0" smtClean="0">
                <a:latin typeface="Proxima Nova"/>
              </a:rPr>
              <a:t>Career Development</a:t>
            </a:r>
            <a:endParaRPr lang="en-US" sz="4000" i="1" dirty="0">
              <a:latin typeface="Proxima Nova"/>
            </a:endParaRPr>
          </a:p>
        </p:txBody>
      </p:sp>
      <p:sp>
        <p:nvSpPr>
          <p:cNvPr id="8" name="Text Placeholder 7"/>
          <p:cNvSpPr>
            <a:spLocks noGrp="1"/>
          </p:cNvSpPr>
          <p:nvPr>
            <p:ph idx="1"/>
          </p:nvPr>
        </p:nvSpPr>
        <p:spPr>
          <a:xfrm>
            <a:off x="838200" y="1828800"/>
            <a:ext cx="7642123" cy="4748981"/>
          </a:xfrm>
        </p:spPr>
        <p:txBody>
          <a:bodyPr vert="horz" lIns="91440" tIns="45720" rIns="91440" bIns="45720" rtlCol="0" anchor="t">
            <a:normAutofit/>
          </a:bodyPr>
          <a:lstStyle/>
          <a:p>
            <a:pPr fontAlgn="base"/>
            <a:r>
              <a:rPr lang="en-US" dirty="0" smtClean="0">
                <a:latin typeface="Proxima Nova" panose="02000506030000020004" pitchFamily="50" charset="0"/>
              </a:rPr>
              <a:t>Publicize </a:t>
            </a:r>
            <a:r>
              <a:rPr lang="en-US" dirty="0">
                <a:latin typeface="Proxima Nova" panose="02000506030000020004" pitchFamily="50" charset="0"/>
              </a:rPr>
              <a:t>release time policy with bi-annual reminders </a:t>
            </a:r>
          </a:p>
          <a:p>
            <a:pPr fontAlgn="base"/>
            <a:r>
              <a:rPr lang="en-US" dirty="0" smtClean="0">
                <a:latin typeface="Proxima Nova" panose="02000506030000020004" pitchFamily="50" charset="0"/>
              </a:rPr>
              <a:t>Annual </a:t>
            </a:r>
            <a:r>
              <a:rPr lang="en-US" dirty="0">
                <a:latin typeface="Proxima Nova" panose="02000506030000020004" pitchFamily="50" charset="0"/>
              </a:rPr>
              <a:t>letter of support from </a:t>
            </a:r>
            <a:r>
              <a:rPr lang="en-US" dirty="0" smtClean="0">
                <a:latin typeface="Proxima Nova" panose="02000506030000020004" pitchFamily="50" charset="0"/>
              </a:rPr>
              <a:t>leadership to participate in campus service</a:t>
            </a:r>
          </a:p>
          <a:p>
            <a:pPr fontAlgn="base"/>
            <a:r>
              <a:rPr lang="en-US" dirty="0" smtClean="0">
                <a:latin typeface="Proxima Nova" panose="02000506030000020004" pitchFamily="50" charset="0"/>
              </a:rPr>
              <a:t>Develop, promote and recognize programs for staff advancement and retention (e.g., UC </a:t>
            </a:r>
            <a:r>
              <a:rPr lang="en-US" dirty="0">
                <a:latin typeface="Proxima Nova" panose="02000506030000020004" pitchFamily="50" charset="0"/>
              </a:rPr>
              <a:t>Davis Health </a:t>
            </a:r>
            <a:r>
              <a:rPr lang="en-US" dirty="0" smtClean="0">
                <a:latin typeface="Proxima Nova" panose="02000506030000020004" pitchFamily="50" charset="0"/>
              </a:rPr>
              <a:t>Cross Training, Facilities Management Future Leaders Program)</a:t>
            </a:r>
            <a:endParaRPr lang="en-US" b="1" dirty="0">
              <a:latin typeface="Proxima Nova" panose="02000506030000020004" pitchFamily="50" charset="0"/>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Tree>
    <p:extLst>
      <p:ext uri="{BB962C8B-B14F-4D97-AF65-F5344CB8AC3E}">
        <p14:creationId xmlns:p14="http://schemas.microsoft.com/office/powerpoint/2010/main" val="4256766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656F6-8587-8D4C-9AFF-2E220BCC91D6}"/>
              </a:ext>
            </a:extLst>
          </p:cNvPr>
          <p:cNvSpPr>
            <a:spLocks noGrp="1"/>
          </p:cNvSpPr>
          <p:nvPr>
            <p:ph type="title"/>
          </p:nvPr>
        </p:nvSpPr>
        <p:spPr/>
        <p:txBody>
          <a:bodyPr>
            <a:noAutofit/>
          </a:bodyPr>
          <a:lstStyle/>
          <a:p>
            <a:r>
              <a:rPr lang="en-US" sz="4000" b="1" dirty="0" smtClean="0">
                <a:latin typeface="Proxima Nova"/>
              </a:rPr>
              <a:t>Recommendations</a:t>
            </a:r>
            <a:r>
              <a:rPr lang="en-US" sz="3200" i="1" dirty="0" smtClean="0">
                <a:latin typeface="Proxima Nova"/>
              </a:rPr>
              <a:t/>
            </a:r>
            <a:br>
              <a:rPr lang="en-US" sz="3200" i="1" dirty="0" smtClean="0">
                <a:latin typeface="Proxima Nova"/>
              </a:rPr>
            </a:br>
            <a:r>
              <a:rPr lang="en-US" sz="3200" i="1" dirty="0" smtClean="0">
                <a:latin typeface="Proxima Nova"/>
              </a:rPr>
              <a:t>Retention</a:t>
            </a:r>
            <a:endParaRPr lang="en-US" sz="4000" i="1" dirty="0">
              <a:latin typeface="Proxima Nova"/>
            </a:endParaRPr>
          </a:p>
        </p:txBody>
      </p:sp>
      <p:sp>
        <p:nvSpPr>
          <p:cNvPr id="8" name="Text Placeholder 7"/>
          <p:cNvSpPr>
            <a:spLocks noGrp="1"/>
          </p:cNvSpPr>
          <p:nvPr>
            <p:ph idx="1"/>
          </p:nvPr>
        </p:nvSpPr>
        <p:spPr>
          <a:xfrm>
            <a:off x="838200" y="1828800"/>
            <a:ext cx="7642123" cy="4748981"/>
          </a:xfrm>
        </p:spPr>
        <p:txBody>
          <a:bodyPr vert="horz" lIns="91440" tIns="45720" rIns="91440" bIns="45720" rtlCol="0" anchor="t">
            <a:normAutofit lnSpcReduction="10000"/>
          </a:bodyPr>
          <a:lstStyle/>
          <a:p>
            <a:pPr fontAlgn="base"/>
            <a:r>
              <a:rPr lang="en-US" dirty="0" smtClean="0">
                <a:latin typeface="Proxima Nova" panose="02000506030000020004" pitchFamily="50" charset="0"/>
              </a:rPr>
              <a:t>Expand </a:t>
            </a:r>
            <a:r>
              <a:rPr lang="en-US" dirty="0">
                <a:latin typeface="Proxima Nova" panose="02000506030000020004" pitchFamily="50" charset="0"/>
              </a:rPr>
              <a:t>exit surveys to inter-campus position changes, publicize results to key </a:t>
            </a:r>
            <a:r>
              <a:rPr lang="en-US" dirty="0" smtClean="0">
                <a:latin typeface="Proxima Nova" panose="02000506030000020004" pitchFamily="50" charset="0"/>
              </a:rPr>
              <a:t>stakeholders </a:t>
            </a:r>
            <a:r>
              <a:rPr lang="en-US" dirty="0">
                <a:latin typeface="Proxima Nova" panose="02000506030000020004" pitchFamily="50" charset="0"/>
              </a:rPr>
              <a:t>and develop policies and action items to address identified </a:t>
            </a:r>
            <a:r>
              <a:rPr lang="en-US" dirty="0" smtClean="0">
                <a:latin typeface="Proxima Nova" panose="02000506030000020004" pitchFamily="50" charset="0"/>
              </a:rPr>
              <a:t>issues</a:t>
            </a:r>
          </a:p>
          <a:p>
            <a:pPr fontAlgn="base"/>
            <a:r>
              <a:rPr lang="en-US" dirty="0" smtClean="0">
                <a:latin typeface="Proxima Nova" panose="02000506030000020004" pitchFamily="50" charset="0"/>
              </a:rPr>
              <a:t>Continue to increase </a:t>
            </a:r>
            <a:r>
              <a:rPr lang="en-US" dirty="0">
                <a:latin typeface="Proxima Nova" panose="02000506030000020004" pitchFamily="50" charset="0"/>
              </a:rPr>
              <a:t>transparency around topics such as equity adjustments and salary scales by developing clear information and making it easily accessible on the HR website</a:t>
            </a:r>
          </a:p>
          <a:p>
            <a:pPr fontAlgn="base"/>
            <a:r>
              <a:rPr lang="en-US" dirty="0" smtClean="0">
                <a:latin typeface="Proxima Nova" panose="02000506030000020004" pitchFamily="50" charset="0"/>
              </a:rPr>
              <a:t>Require </a:t>
            </a:r>
            <a:r>
              <a:rPr lang="en-US" dirty="0">
                <a:latin typeface="Proxima Nova" panose="02000506030000020004" pitchFamily="50" charset="0"/>
              </a:rPr>
              <a:t>initial training </a:t>
            </a:r>
            <a:r>
              <a:rPr lang="en-US" dirty="0" smtClean="0">
                <a:latin typeface="Proxima Nova" panose="02000506030000020004" pitchFamily="50" charset="0"/>
              </a:rPr>
              <a:t>for </a:t>
            </a:r>
            <a:r>
              <a:rPr lang="en-US" dirty="0">
                <a:latin typeface="Proxima Nova" panose="02000506030000020004" pitchFamily="50" charset="0"/>
              </a:rPr>
              <a:t>new supervisors and ongoing training for all supervisors on university HR </a:t>
            </a:r>
            <a:r>
              <a:rPr lang="en-US" dirty="0" smtClean="0">
                <a:latin typeface="Proxima Nova" panose="02000506030000020004" pitchFamily="50" charset="0"/>
              </a:rPr>
              <a:t>policies and best practices</a:t>
            </a:r>
            <a:endParaRPr lang="en-US" dirty="0">
              <a:latin typeface="Proxima Nova" panose="02000506030000020004" pitchFamily="50" charset="0"/>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Tree>
    <p:extLst>
      <p:ext uri="{BB962C8B-B14F-4D97-AF65-F5344CB8AC3E}">
        <p14:creationId xmlns:p14="http://schemas.microsoft.com/office/powerpoint/2010/main" val="1474529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656F6-8587-8D4C-9AFF-2E220BCC91D6}"/>
              </a:ext>
            </a:extLst>
          </p:cNvPr>
          <p:cNvSpPr>
            <a:spLocks noGrp="1"/>
          </p:cNvSpPr>
          <p:nvPr>
            <p:ph type="title"/>
          </p:nvPr>
        </p:nvSpPr>
        <p:spPr/>
        <p:txBody>
          <a:bodyPr>
            <a:noAutofit/>
          </a:bodyPr>
          <a:lstStyle/>
          <a:p>
            <a:r>
              <a:rPr lang="en-US" sz="4000" b="1" dirty="0">
                <a:latin typeface="Proxima Nova"/>
              </a:rPr>
              <a:t>Staff Engagement Working Group</a:t>
            </a:r>
          </a:p>
        </p:txBody>
      </p:sp>
      <p:sp>
        <p:nvSpPr>
          <p:cNvPr id="8" name="Text Placeholder 7"/>
          <p:cNvSpPr>
            <a:spLocks noGrp="1"/>
          </p:cNvSpPr>
          <p:nvPr>
            <p:ph idx="1"/>
          </p:nvPr>
        </p:nvSpPr>
        <p:spPr>
          <a:xfrm>
            <a:off x="838200" y="1521624"/>
            <a:ext cx="7642123" cy="5056157"/>
          </a:xfrm>
        </p:spPr>
        <p:txBody>
          <a:bodyPr vert="horz" lIns="91440" tIns="45720" rIns="91440" bIns="45720" rtlCol="0" anchor="t">
            <a:normAutofit lnSpcReduction="10000"/>
          </a:bodyPr>
          <a:lstStyle/>
          <a:p>
            <a:pPr marL="0" indent="0">
              <a:buNone/>
            </a:pPr>
            <a:r>
              <a:rPr lang="en-US" sz="3200" dirty="0" smtClean="0">
                <a:latin typeface="Proxima Nova"/>
              </a:rPr>
              <a:t>Thank you to all members!</a:t>
            </a:r>
          </a:p>
          <a:p>
            <a:pPr lvl="1"/>
            <a:r>
              <a:rPr lang="en-US" sz="2800" dirty="0">
                <a:latin typeface="Proxima Nova" panose="02000506030000020004" pitchFamily="50" charset="0"/>
              </a:rPr>
              <a:t>Jenna Blair</a:t>
            </a:r>
          </a:p>
          <a:p>
            <a:pPr lvl="1"/>
            <a:r>
              <a:rPr lang="en-US" sz="2800" dirty="0">
                <a:latin typeface="Proxima Nova" panose="02000506030000020004" pitchFamily="50" charset="0"/>
              </a:rPr>
              <a:t>Stacey Brezing</a:t>
            </a:r>
          </a:p>
          <a:p>
            <a:pPr lvl="1"/>
            <a:r>
              <a:rPr lang="en-US" sz="2800" dirty="0">
                <a:latin typeface="Proxima Nova" panose="02000506030000020004" pitchFamily="50" charset="0"/>
              </a:rPr>
              <a:t>Gisela Escalera</a:t>
            </a:r>
          </a:p>
          <a:p>
            <a:pPr lvl="1"/>
            <a:r>
              <a:rPr lang="en-US" sz="2800" dirty="0">
                <a:latin typeface="Proxima Nova" panose="02000506030000020004" pitchFamily="50" charset="0"/>
              </a:rPr>
              <a:t>Shanna Fraites</a:t>
            </a:r>
          </a:p>
          <a:p>
            <a:pPr lvl="1"/>
            <a:r>
              <a:rPr lang="en-US" sz="2800" dirty="0" smtClean="0">
                <a:latin typeface="Proxima Nova" panose="02000506030000020004" pitchFamily="50" charset="0"/>
              </a:rPr>
              <a:t>Eva Guralnick</a:t>
            </a:r>
          </a:p>
          <a:p>
            <a:pPr lvl="1"/>
            <a:r>
              <a:rPr lang="en-US" sz="2800" dirty="0" smtClean="0">
                <a:latin typeface="Proxima Nova" panose="02000506030000020004" pitchFamily="50" charset="0"/>
              </a:rPr>
              <a:t>Mary Meyerzon</a:t>
            </a:r>
          </a:p>
          <a:p>
            <a:pPr lvl="1"/>
            <a:r>
              <a:rPr lang="en-US" sz="2800" dirty="0">
                <a:latin typeface="Proxima Nova" panose="02000506030000020004" pitchFamily="50" charset="0"/>
              </a:rPr>
              <a:t>Babette Orendain</a:t>
            </a:r>
          </a:p>
          <a:p>
            <a:pPr lvl="1"/>
            <a:r>
              <a:rPr lang="en-US" sz="2800" dirty="0" smtClean="0">
                <a:latin typeface="Proxima Nova" panose="02000506030000020004" pitchFamily="50" charset="0"/>
              </a:rPr>
              <a:t>Tianna Sinnott</a:t>
            </a:r>
            <a:br>
              <a:rPr lang="en-US" sz="2800" dirty="0" smtClean="0">
                <a:latin typeface="Proxima Nova" panose="02000506030000020004" pitchFamily="50" charset="0"/>
              </a:rPr>
            </a:br>
            <a:endParaRPr lang="en-US" sz="2800" dirty="0" smtClean="0">
              <a:latin typeface="Proxima Nova" panose="02000506030000020004" pitchFamily="50" charset="0"/>
            </a:endParaRPr>
          </a:p>
          <a:p>
            <a:pPr marL="0" indent="0">
              <a:buNone/>
            </a:pPr>
            <a:r>
              <a:rPr lang="en-US" sz="3200" dirty="0" smtClean="0">
                <a:latin typeface="Proxima Nova" panose="02000506030000020004" pitchFamily="50" charset="0"/>
              </a:rPr>
              <a:t>Questions?</a:t>
            </a:r>
            <a:endParaRPr lang="en-US" sz="3200" dirty="0">
              <a:latin typeface="Proxima Nova" panose="02000506030000020004" pitchFamily="50" charset="0"/>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Tree>
    <p:extLst>
      <p:ext uri="{BB962C8B-B14F-4D97-AF65-F5344CB8AC3E}">
        <p14:creationId xmlns:p14="http://schemas.microsoft.com/office/powerpoint/2010/main" val="2236590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F5FE104-961D-D144-A6BD-6A7D5EA54B9D}"/>
              </a:ext>
            </a:extLst>
          </p:cNvPr>
          <p:cNvPicPr>
            <a:picLocks noChangeAspect="1"/>
          </p:cNvPicPr>
          <p:nvPr/>
        </p:nvPicPr>
        <p:blipFill>
          <a:blip r:embed="rId3"/>
          <a:stretch>
            <a:fillRect/>
          </a:stretch>
        </p:blipFill>
        <p:spPr>
          <a:xfrm>
            <a:off x="-1173892" y="308919"/>
            <a:ext cx="4629910" cy="6944864"/>
          </a:xfrm>
          <a:prstGeom prst="rect">
            <a:avLst/>
          </a:prstGeom>
        </p:spPr>
      </p:pic>
      <p:sp>
        <p:nvSpPr>
          <p:cNvPr id="2" name="Title 1">
            <a:extLst>
              <a:ext uri="{FF2B5EF4-FFF2-40B4-BE49-F238E27FC236}">
                <a16:creationId xmlns:a16="http://schemas.microsoft.com/office/drawing/2014/main" id="{F07EA4CB-7B6F-F84D-8D13-B8D8EDAD0FFB}"/>
              </a:ext>
            </a:extLst>
          </p:cNvPr>
          <p:cNvSpPr>
            <a:spLocks noGrp="1"/>
          </p:cNvSpPr>
          <p:nvPr>
            <p:ph type="ctrTitle"/>
          </p:nvPr>
        </p:nvSpPr>
        <p:spPr>
          <a:xfrm>
            <a:off x="2394759" y="1635408"/>
            <a:ext cx="9105900" cy="786218"/>
          </a:xfrm>
        </p:spPr>
        <p:txBody>
          <a:bodyPr>
            <a:noAutofit/>
          </a:bodyPr>
          <a:lstStyle/>
          <a:p>
            <a:pPr algn="l"/>
            <a:r>
              <a:rPr lang="en-US" sz="5500" b="1" dirty="0" smtClean="0">
                <a:solidFill>
                  <a:schemeClr val="bg1"/>
                </a:solidFill>
                <a:latin typeface="Proxima Nova Semibold" panose="02000506030000020004" pitchFamily="2" charset="0"/>
              </a:rPr>
              <a:t>HUMAN RESOURCES</a:t>
            </a:r>
            <a:br>
              <a:rPr lang="en-US" sz="5500" b="1" dirty="0" smtClean="0">
                <a:solidFill>
                  <a:schemeClr val="bg1"/>
                </a:solidFill>
                <a:latin typeface="Proxima Nova Semibold" panose="02000506030000020004" pitchFamily="2" charset="0"/>
              </a:rPr>
            </a:br>
            <a:r>
              <a:rPr lang="en-US" sz="5500" b="1" dirty="0" smtClean="0">
                <a:solidFill>
                  <a:schemeClr val="bg1"/>
                </a:solidFill>
                <a:latin typeface="Proxima Nova Semibold" panose="02000506030000020004" pitchFamily="2" charset="0"/>
              </a:rPr>
              <a:t>“MYTH BUSTERS” SESSION 2</a:t>
            </a:r>
            <a:endParaRPr lang="en-US" sz="5500" b="1" dirty="0">
              <a:solidFill>
                <a:schemeClr val="bg1"/>
              </a:solidFill>
              <a:latin typeface="Proxima Nova Semibold" panose="02000506030000020004" pitchFamily="2" charset="0"/>
            </a:endParaRPr>
          </a:p>
        </p:txBody>
      </p:sp>
      <p:sp>
        <p:nvSpPr>
          <p:cNvPr id="6" name="Subtitle 2">
            <a:extLst>
              <a:ext uri="{FF2B5EF4-FFF2-40B4-BE49-F238E27FC236}">
                <a16:creationId xmlns:a16="http://schemas.microsoft.com/office/drawing/2014/main" id="{0C345DF0-9D06-3E4E-B408-40A0021B6053}"/>
              </a:ext>
            </a:extLst>
          </p:cNvPr>
          <p:cNvSpPr txBox="1">
            <a:spLocks/>
          </p:cNvSpPr>
          <p:nvPr/>
        </p:nvSpPr>
        <p:spPr>
          <a:xfrm>
            <a:off x="2563586" y="2694215"/>
            <a:ext cx="9628414" cy="3902528"/>
          </a:xfrm>
          <a:prstGeom prst="rect">
            <a:avLst/>
          </a:prstGeom>
        </p:spPr>
        <p:txBody>
          <a:bodyPr vert="horz" lIns="91440" tIns="45720" rIns="91440" bIns="45720" numCol="2"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0" indent="-342900" algn="l">
              <a:buFont typeface="Arial" panose="020B0604020202020204" pitchFamily="34" charset="0"/>
              <a:buChar char="•"/>
            </a:pPr>
            <a:r>
              <a:rPr lang="en-US" b="1" dirty="0" smtClean="0">
                <a:solidFill>
                  <a:schemeClr val="bg1"/>
                </a:solidFill>
              </a:rPr>
              <a:t>Mark Chatman</a:t>
            </a:r>
            <a:r>
              <a:rPr lang="en-US" dirty="0" smtClean="0">
                <a:solidFill>
                  <a:schemeClr val="bg1"/>
                </a:solidFill>
              </a:rPr>
              <a:t/>
            </a:r>
            <a:br>
              <a:rPr lang="en-US" dirty="0" smtClean="0">
                <a:solidFill>
                  <a:schemeClr val="bg1"/>
                </a:solidFill>
              </a:rPr>
            </a:br>
            <a:r>
              <a:rPr lang="en-US" dirty="0" smtClean="0">
                <a:solidFill>
                  <a:schemeClr val="bg1"/>
                </a:solidFill>
              </a:rPr>
              <a:t>Talent Acquisition Manager</a:t>
            </a:r>
            <a:endParaRPr lang="en-US" dirty="0">
              <a:solidFill>
                <a:schemeClr val="bg1"/>
              </a:solidFill>
            </a:endParaRPr>
          </a:p>
          <a:p>
            <a:pPr marL="342900" lvl="0" indent="-342900" algn="l">
              <a:buFont typeface="Arial" panose="020B0604020202020204" pitchFamily="34" charset="0"/>
              <a:buChar char="•"/>
            </a:pPr>
            <a:r>
              <a:rPr lang="en-US" b="1" dirty="0">
                <a:solidFill>
                  <a:schemeClr val="bg1"/>
                </a:solidFill>
              </a:rPr>
              <a:t>Lyndon </a:t>
            </a:r>
            <a:r>
              <a:rPr lang="en-US" b="1" dirty="0" smtClean="0">
                <a:solidFill>
                  <a:schemeClr val="bg1"/>
                </a:solidFill>
              </a:rPr>
              <a:t>Hulling</a:t>
            </a:r>
            <a:r>
              <a:rPr lang="en-US" dirty="0" smtClean="0">
                <a:solidFill>
                  <a:schemeClr val="bg1"/>
                </a:solidFill>
              </a:rPr>
              <a:t/>
            </a:r>
            <a:br>
              <a:rPr lang="en-US" dirty="0" smtClean="0">
                <a:solidFill>
                  <a:schemeClr val="bg1"/>
                </a:solidFill>
              </a:rPr>
            </a:br>
            <a:r>
              <a:rPr lang="en-US" dirty="0" smtClean="0">
                <a:solidFill>
                  <a:schemeClr val="bg1"/>
                </a:solidFill>
              </a:rPr>
              <a:t>Manager, Leadership Recruitment &amp; Diversity Services </a:t>
            </a:r>
            <a:endParaRPr lang="en-US" dirty="0">
              <a:solidFill>
                <a:schemeClr val="bg1"/>
              </a:solidFill>
            </a:endParaRPr>
          </a:p>
          <a:p>
            <a:pPr marL="342900" lvl="0" indent="-342900" algn="l">
              <a:buFont typeface="Arial" panose="020B0604020202020204" pitchFamily="34" charset="0"/>
              <a:buChar char="•"/>
            </a:pPr>
            <a:r>
              <a:rPr lang="en-US" b="1" dirty="0">
                <a:solidFill>
                  <a:schemeClr val="bg1"/>
                </a:solidFill>
              </a:rPr>
              <a:t>Aaron </a:t>
            </a:r>
            <a:r>
              <a:rPr lang="en-US" b="1" dirty="0" err="1" smtClean="0">
                <a:solidFill>
                  <a:schemeClr val="bg1"/>
                </a:solidFill>
              </a:rPr>
              <a:t>Locquiao</a:t>
            </a:r>
            <a:r>
              <a:rPr lang="en-US" dirty="0" smtClean="0">
                <a:solidFill>
                  <a:schemeClr val="bg1"/>
                </a:solidFill>
              </a:rPr>
              <a:t/>
            </a:r>
            <a:br>
              <a:rPr lang="en-US" dirty="0" smtClean="0">
                <a:solidFill>
                  <a:schemeClr val="bg1"/>
                </a:solidFill>
              </a:rPr>
            </a:br>
            <a:r>
              <a:rPr lang="en-US" dirty="0" smtClean="0">
                <a:solidFill>
                  <a:schemeClr val="bg1"/>
                </a:solidFill>
              </a:rPr>
              <a:t>Benefits Manager</a:t>
            </a:r>
            <a:endParaRPr lang="en-US" dirty="0">
              <a:solidFill>
                <a:schemeClr val="bg1"/>
              </a:solidFill>
            </a:endParaRPr>
          </a:p>
          <a:p>
            <a:pPr marL="342900" lvl="0" indent="-342900" algn="l">
              <a:buFont typeface="Arial" panose="020B0604020202020204" pitchFamily="34" charset="0"/>
              <a:buChar char="•"/>
            </a:pPr>
            <a:r>
              <a:rPr lang="en-US" b="1" dirty="0">
                <a:solidFill>
                  <a:schemeClr val="bg1"/>
                </a:solidFill>
              </a:rPr>
              <a:t>Jim </a:t>
            </a:r>
            <a:r>
              <a:rPr lang="en-US" b="1" dirty="0" smtClean="0">
                <a:solidFill>
                  <a:schemeClr val="bg1"/>
                </a:solidFill>
              </a:rPr>
              <a:t>Hankins</a:t>
            </a:r>
            <a:r>
              <a:rPr lang="en-US" dirty="0" smtClean="0">
                <a:solidFill>
                  <a:schemeClr val="bg1"/>
                </a:solidFill>
              </a:rPr>
              <a:t/>
            </a:r>
            <a:br>
              <a:rPr lang="en-US" dirty="0" smtClean="0">
                <a:solidFill>
                  <a:schemeClr val="bg1"/>
                </a:solidFill>
              </a:rPr>
            </a:br>
            <a:r>
              <a:rPr lang="en-US" dirty="0" smtClean="0">
                <a:solidFill>
                  <a:schemeClr val="bg1"/>
                </a:solidFill>
              </a:rPr>
              <a:t>Executive Director, Shared Services Organization (SSO)</a:t>
            </a:r>
            <a:endParaRPr lang="en-US" dirty="0">
              <a:solidFill>
                <a:schemeClr val="bg1"/>
              </a:solidFill>
            </a:endParaRPr>
          </a:p>
          <a:p>
            <a:pPr marL="342900" lvl="0" indent="-342900" algn="l">
              <a:buFont typeface="Arial" panose="020B0604020202020204" pitchFamily="34" charset="0"/>
              <a:buChar char="•"/>
            </a:pPr>
            <a:r>
              <a:rPr lang="en-US" b="1" dirty="0">
                <a:solidFill>
                  <a:schemeClr val="bg1"/>
                </a:solidFill>
              </a:rPr>
              <a:t>Steve </a:t>
            </a:r>
            <a:r>
              <a:rPr lang="en-US" b="1" dirty="0" smtClean="0">
                <a:solidFill>
                  <a:schemeClr val="bg1"/>
                </a:solidFill>
              </a:rPr>
              <a:t>Chilcott</a:t>
            </a:r>
            <a:r>
              <a:rPr lang="en-US" dirty="0" smtClean="0">
                <a:solidFill>
                  <a:schemeClr val="bg1"/>
                </a:solidFill>
              </a:rPr>
              <a:t/>
            </a:r>
            <a:br>
              <a:rPr lang="en-US" dirty="0" smtClean="0">
                <a:solidFill>
                  <a:schemeClr val="bg1"/>
                </a:solidFill>
              </a:rPr>
            </a:br>
            <a:r>
              <a:rPr lang="en-US" dirty="0" smtClean="0">
                <a:solidFill>
                  <a:schemeClr val="bg1"/>
                </a:solidFill>
              </a:rPr>
              <a:t>Executive Director, Workforce Strategies</a:t>
            </a:r>
            <a:endParaRPr lang="en-US" dirty="0">
              <a:solidFill>
                <a:schemeClr val="bg1"/>
              </a:solidFill>
            </a:endParaRPr>
          </a:p>
          <a:p>
            <a:pPr marL="342900" lvl="0" indent="-342900" algn="l">
              <a:buFont typeface="Arial" panose="020B0604020202020204" pitchFamily="34" charset="0"/>
              <a:buChar char="•"/>
            </a:pPr>
            <a:r>
              <a:rPr lang="en-US" b="1" dirty="0">
                <a:solidFill>
                  <a:schemeClr val="bg1"/>
                </a:solidFill>
              </a:rPr>
              <a:t>Maria Lucia </a:t>
            </a:r>
            <a:r>
              <a:rPr lang="en-US" b="1" dirty="0" smtClean="0">
                <a:solidFill>
                  <a:schemeClr val="bg1"/>
                </a:solidFill>
              </a:rPr>
              <a:t>Gonzalez</a:t>
            </a:r>
            <a:r>
              <a:rPr lang="en-US" dirty="0">
                <a:solidFill>
                  <a:schemeClr val="bg1"/>
                </a:solidFill>
              </a:rPr>
              <a:t/>
            </a:r>
            <a:br>
              <a:rPr lang="en-US" dirty="0">
                <a:solidFill>
                  <a:schemeClr val="bg1"/>
                </a:solidFill>
              </a:rPr>
            </a:br>
            <a:r>
              <a:rPr lang="en-US" dirty="0" smtClean="0">
                <a:solidFill>
                  <a:schemeClr val="bg1"/>
                </a:solidFill>
              </a:rPr>
              <a:t>Compensation Manager </a:t>
            </a:r>
          </a:p>
          <a:p>
            <a:pPr marL="342900" lvl="0" indent="-342900" algn="l">
              <a:buFont typeface="Arial" panose="020B0604020202020204" pitchFamily="34" charset="0"/>
              <a:buChar char="•"/>
            </a:pPr>
            <a:r>
              <a:rPr lang="en-US" b="1" dirty="0" smtClean="0">
                <a:solidFill>
                  <a:schemeClr val="bg1"/>
                </a:solidFill>
              </a:rPr>
              <a:t>Brian </a:t>
            </a:r>
            <a:r>
              <a:rPr lang="en-US" b="1" dirty="0" err="1" smtClean="0">
                <a:solidFill>
                  <a:schemeClr val="bg1"/>
                </a:solidFill>
              </a:rPr>
              <a:t>Linhardt</a:t>
            </a:r>
            <a:r>
              <a:rPr lang="en-US" dirty="0" smtClean="0">
                <a:solidFill>
                  <a:schemeClr val="bg1"/>
                </a:solidFill>
              </a:rPr>
              <a:t/>
            </a:r>
            <a:br>
              <a:rPr lang="en-US" dirty="0" smtClean="0">
                <a:solidFill>
                  <a:schemeClr val="bg1"/>
                </a:solidFill>
              </a:rPr>
            </a:br>
            <a:r>
              <a:rPr lang="en-US" dirty="0" smtClean="0">
                <a:solidFill>
                  <a:schemeClr val="bg1"/>
                </a:solidFill>
              </a:rPr>
              <a:t>Compensation Manager</a:t>
            </a:r>
            <a:endParaRPr lang="en-US" dirty="0">
              <a:solidFill>
                <a:schemeClr val="bg1"/>
              </a:solidFill>
            </a:endParaRPr>
          </a:p>
          <a:p>
            <a:pPr marL="342900" lvl="0" indent="-342900" algn="l">
              <a:buFont typeface="Arial" panose="020B0604020202020204" pitchFamily="34" charset="0"/>
              <a:buChar char="•"/>
            </a:pPr>
            <a:r>
              <a:rPr lang="en-US" b="1" dirty="0">
                <a:solidFill>
                  <a:schemeClr val="bg1"/>
                </a:solidFill>
              </a:rPr>
              <a:t>Steve </a:t>
            </a:r>
            <a:r>
              <a:rPr lang="en-US" b="1" dirty="0" smtClean="0">
                <a:solidFill>
                  <a:schemeClr val="bg1"/>
                </a:solidFill>
              </a:rPr>
              <a:t>Green</a:t>
            </a:r>
            <a:r>
              <a:rPr lang="en-US" dirty="0" smtClean="0">
                <a:solidFill>
                  <a:schemeClr val="bg1"/>
                </a:solidFill>
              </a:rPr>
              <a:t/>
            </a:r>
            <a:br>
              <a:rPr lang="en-US" dirty="0" smtClean="0">
                <a:solidFill>
                  <a:schemeClr val="bg1"/>
                </a:solidFill>
              </a:rPr>
            </a:br>
            <a:r>
              <a:rPr lang="en-US" dirty="0" smtClean="0">
                <a:solidFill>
                  <a:schemeClr val="bg1"/>
                </a:solidFill>
              </a:rPr>
              <a:t>Executive Director, Employee Labor Relations (ELR)</a:t>
            </a:r>
            <a:endParaRPr lang="en-US" dirty="0"/>
          </a:p>
        </p:txBody>
      </p:sp>
    </p:spTree>
    <p:extLst>
      <p:ext uri="{BB962C8B-B14F-4D97-AF65-F5344CB8AC3E}">
        <p14:creationId xmlns:p14="http://schemas.microsoft.com/office/powerpoint/2010/main" val="2291657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2371678"/>
            <a:ext cx="7642123" cy="5056157"/>
          </a:xfrm>
        </p:spPr>
        <p:txBody>
          <a:bodyPr vert="horz" lIns="91440" tIns="45720" rIns="91440" bIns="45720" rtlCol="0" anchor="t">
            <a:normAutofit/>
          </a:bodyPr>
          <a:lstStyle/>
          <a:p>
            <a:pPr>
              <a:lnSpc>
                <a:spcPct val="107000"/>
              </a:lnSpc>
              <a:spcBef>
                <a:spcPts val="0"/>
              </a:spcBef>
            </a:pPr>
            <a:r>
              <a:rPr lang="en-US" dirty="0" smtClean="0">
                <a:latin typeface="Proxima Nova" panose="02000506030000020004"/>
              </a:rPr>
              <a:t>Does </a:t>
            </a:r>
            <a:r>
              <a:rPr lang="en-US" dirty="0">
                <a:latin typeface="Proxima Nova" panose="02000506030000020004"/>
              </a:rPr>
              <a:t>a staff member have to inform their manager that they are applying/interviewing for another position at </a:t>
            </a:r>
            <a:r>
              <a:rPr lang="en-US" dirty="0" smtClean="0">
                <a:latin typeface="Proxima Nova" panose="02000506030000020004"/>
              </a:rPr>
              <a:t>UCD?</a:t>
            </a:r>
            <a:br>
              <a:rPr lang="en-US" dirty="0" smtClean="0">
                <a:latin typeface="Proxima Nova" panose="02000506030000020004"/>
              </a:rPr>
            </a:br>
            <a:r>
              <a:rPr lang="en-US" dirty="0" smtClean="0">
                <a:latin typeface="Proxima Nova" panose="02000506030000020004"/>
              </a:rPr>
              <a:t/>
            </a:r>
            <a:br>
              <a:rPr lang="en-US" dirty="0" smtClean="0">
                <a:latin typeface="Proxima Nova" panose="02000506030000020004"/>
              </a:rPr>
            </a:br>
            <a:endParaRPr lang="en-US" dirty="0">
              <a:latin typeface="Proxima Nova" panose="02000506030000020004"/>
            </a:endParaRPr>
          </a:p>
          <a:p>
            <a:pPr>
              <a:lnSpc>
                <a:spcPct val="107000"/>
              </a:lnSpc>
              <a:spcBef>
                <a:spcPts val="0"/>
              </a:spcBef>
            </a:pPr>
            <a:r>
              <a:rPr lang="en-US" dirty="0" smtClean="0">
                <a:latin typeface="Proxima Nova" panose="02000506030000020004"/>
              </a:rPr>
              <a:t>Signing </a:t>
            </a:r>
            <a:r>
              <a:rPr lang="en-US" dirty="0">
                <a:latin typeface="Proxima Nova" panose="02000506030000020004"/>
              </a:rPr>
              <a:t>Bonuses – Real or not?</a:t>
            </a:r>
          </a:p>
          <a:p>
            <a:pPr marL="0" indent="0">
              <a:lnSpc>
                <a:spcPct val="107000"/>
              </a:lnSpc>
              <a:spcBef>
                <a:spcPts val="0"/>
              </a:spcBef>
              <a:buNone/>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Talent Acquisition</a:t>
            </a:r>
            <a:endParaRPr lang="en-US" dirty="0">
              <a:latin typeface="Proxima Nova" panose="02000506030000020004"/>
            </a:endParaRPr>
          </a:p>
        </p:txBody>
      </p:sp>
    </p:spTree>
    <p:extLst>
      <p:ext uri="{BB962C8B-B14F-4D97-AF65-F5344CB8AC3E}">
        <p14:creationId xmlns:p14="http://schemas.microsoft.com/office/powerpoint/2010/main" val="1265436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2387038"/>
            <a:ext cx="7642123" cy="5056157"/>
          </a:xfrm>
        </p:spPr>
        <p:txBody>
          <a:bodyPr vert="horz" lIns="91440" tIns="45720" rIns="91440" bIns="45720" rtlCol="0" anchor="t">
            <a:normAutofit/>
          </a:bodyPr>
          <a:lstStyle/>
          <a:p>
            <a:pPr>
              <a:lnSpc>
                <a:spcPct val="107000"/>
              </a:lnSpc>
              <a:spcBef>
                <a:spcPts val="0"/>
              </a:spcBef>
            </a:pPr>
            <a:r>
              <a:rPr lang="en-US" dirty="0">
                <a:latin typeface="Proxima Nova" panose="02000506030000020004"/>
              </a:rPr>
              <a:t>When will HR require employment verification? Is it required now?</a:t>
            </a:r>
          </a:p>
          <a:p>
            <a:pPr>
              <a:lnSpc>
                <a:spcPct val="107000"/>
              </a:lnSpc>
              <a:spcBef>
                <a:spcPts val="0"/>
              </a:spcBef>
            </a:pPr>
            <a:endParaRPr lang="en-US" dirty="0">
              <a:latin typeface="Proxima Nova" panose="02000506030000020004"/>
            </a:endParaRPr>
          </a:p>
          <a:p>
            <a:pPr>
              <a:lnSpc>
                <a:spcPct val="107000"/>
              </a:lnSpc>
              <a:spcBef>
                <a:spcPts val="0"/>
              </a:spcBef>
            </a:pPr>
            <a:r>
              <a:rPr lang="en-US" dirty="0">
                <a:latin typeface="Proxima Nova" panose="02000506030000020004"/>
              </a:rPr>
              <a:t>Is it an HR policy that there must be more than </a:t>
            </a:r>
            <a:r>
              <a:rPr lang="en-US" dirty="0" smtClean="0">
                <a:latin typeface="Proxima Nova" panose="02000506030000020004"/>
              </a:rPr>
              <a:t>one </a:t>
            </a:r>
            <a:r>
              <a:rPr lang="en-US" dirty="0">
                <a:latin typeface="Proxima Nova" panose="02000506030000020004"/>
              </a:rPr>
              <a:t>viable candidate to move forward in an interview/hiring process?</a:t>
            </a:r>
          </a:p>
          <a:p>
            <a:pPr marL="0" lvl="0" indent="0">
              <a:buNone/>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Talent Acquisition</a:t>
            </a:r>
            <a:endParaRPr lang="en-US" dirty="0">
              <a:latin typeface="Proxima Nova" panose="02000506030000020004"/>
            </a:endParaRPr>
          </a:p>
        </p:txBody>
      </p:sp>
    </p:spTree>
    <p:extLst>
      <p:ext uri="{BB962C8B-B14F-4D97-AF65-F5344CB8AC3E}">
        <p14:creationId xmlns:p14="http://schemas.microsoft.com/office/powerpoint/2010/main" val="387984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2387038"/>
            <a:ext cx="7642123" cy="5056157"/>
          </a:xfrm>
        </p:spPr>
        <p:txBody>
          <a:bodyPr vert="horz" lIns="91440" tIns="45720" rIns="91440" bIns="45720" rtlCol="0" anchor="t">
            <a:normAutofit/>
          </a:bodyPr>
          <a:lstStyle/>
          <a:p>
            <a:r>
              <a:rPr lang="en-US" dirty="0">
                <a:latin typeface="Proxima Nova" panose="02000506030000020004"/>
              </a:rPr>
              <a:t>Is it true that hiring authorities cannot negotiate higher than the first quartile for wage negotiations? </a:t>
            </a:r>
          </a:p>
          <a:p>
            <a:endParaRPr lang="en-US" dirty="0">
              <a:latin typeface="Proxima Nova" panose="02000506030000020004"/>
            </a:endParaRPr>
          </a:p>
          <a:p>
            <a:r>
              <a:rPr lang="en-US" dirty="0">
                <a:latin typeface="Proxima Nova" panose="02000506030000020004"/>
              </a:rPr>
              <a:t>Is it true that a degree of any kind, even if not related to the position, outweighs years of experience?</a:t>
            </a: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Compensation/Talent Acquisition</a:t>
            </a:r>
            <a:endParaRPr lang="en-US" dirty="0">
              <a:latin typeface="Proxima Nova" panose="02000506030000020004"/>
            </a:endParaRPr>
          </a:p>
        </p:txBody>
      </p:sp>
    </p:spTree>
    <p:extLst>
      <p:ext uri="{BB962C8B-B14F-4D97-AF65-F5344CB8AC3E}">
        <p14:creationId xmlns:p14="http://schemas.microsoft.com/office/powerpoint/2010/main" val="1185447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F5FE104-961D-D144-A6BD-6A7D5EA54B9D}"/>
              </a:ext>
            </a:extLst>
          </p:cNvPr>
          <p:cNvPicPr>
            <a:picLocks noChangeAspect="1"/>
          </p:cNvPicPr>
          <p:nvPr/>
        </p:nvPicPr>
        <p:blipFill>
          <a:blip r:embed="rId3"/>
          <a:stretch>
            <a:fillRect/>
          </a:stretch>
        </p:blipFill>
        <p:spPr>
          <a:xfrm>
            <a:off x="-1173892" y="308919"/>
            <a:ext cx="4629910" cy="6944864"/>
          </a:xfrm>
          <a:prstGeom prst="rect">
            <a:avLst/>
          </a:prstGeom>
        </p:spPr>
      </p:pic>
      <p:sp>
        <p:nvSpPr>
          <p:cNvPr id="5" name="Rounded Rectangle 4"/>
          <p:cNvSpPr/>
          <p:nvPr/>
        </p:nvSpPr>
        <p:spPr>
          <a:xfrm>
            <a:off x="6669737" y="391926"/>
            <a:ext cx="5041232" cy="2963080"/>
          </a:xfrm>
          <a:prstGeom prst="roundRect">
            <a:avLst/>
          </a:prstGeom>
          <a:solidFill>
            <a:srgbClr val="FFFFFF"/>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12"/>
          <p:cNvSpPr txBox="1">
            <a:spLocks noChangeArrowheads="1"/>
          </p:cNvSpPr>
          <p:nvPr/>
        </p:nvSpPr>
        <p:spPr>
          <a:xfrm>
            <a:off x="6924656" y="649301"/>
            <a:ext cx="4531394" cy="2448329"/>
          </a:xfrm>
          <a:prstGeom prst="rect">
            <a:avLst/>
          </a:prstGeom>
          <a:solidFill>
            <a:srgbClr val="FFFFFF"/>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en-US" dirty="0" smtClean="0">
                <a:latin typeface="Helvetica" panose="020B0604020202020204" pitchFamily="34" charset="0"/>
              </a:rPr>
              <a:t>How are you doing? </a:t>
            </a:r>
            <a:br>
              <a:rPr lang="en-US" altLang="en-US" dirty="0" smtClean="0">
                <a:latin typeface="Helvetica" panose="020B0604020202020204" pitchFamily="34" charset="0"/>
              </a:rPr>
            </a:br>
            <a:r>
              <a:rPr lang="en-US" altLang="en-US" sz="2000" i="1" dirty="0" smtClean="0">
                <a:latin typeface="Helvetica" panose="020B0604020202020204" pitchFamily="34" charset="0"/>
              </a:rPr>
              <a:t>Let us know using the annotate tool! </a:t>
            </a:r>
            <a:endParaRPr lang="en-US" altLang="en-US" i="1" dirty="0" smtClean="0">
              <a:latin typeface="Helvetica" panose="020B0604020202020204" pitchFamily="34" charset="0"/>
            </a:endParaRPr>
          </a:p>
        </p:txBody>
      </p:sp>
      <p:pic>
        <p:nvPicPr>
          <p:cNvPr id="7" name="Picture 4" descr="Zoom - Department of Physics">
            <a:extLst>
              <a:ext uri="{FF2B5EF4-FFF2-40B4-BE49-F238E27FC236}">
                <a16:creationId xmlns:a16="http://schemas.microsoft.com/office/drawing/2014/main" id="{F6BA9A83-3C38-43B0-885A-E54F0792C1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9487" y="1475250"/>
            <a:ext cx="4486275" cy="1474696"/>
          </a:xfrm>
          <a:prstGeom prst="rect">
            <a:avLst/>
          </a:prstGeom>
          <a:noFill/>
          <a:ln>
            <a:solidFill>
              <a:schemeClr val="bg2">
                <a:lumMod val="20000"/>
                <a:lumOff val="80000"/>
              </a:schemeClr>
            </a:solidFill>
          </a:ln>
          <a:extLst>
            <a:ext uri="{909E8E84-426E-40DD-AFC4-6F175D3DCCD1}">
              <a14:hiddenFill xmlns:a14="http://schemas.microsoft.com/office/drawing/2010/main">
                <a:solidFill>
                  <a:srgbClr val="FFFFFF"/>
                </a:solidFill>
              </a14:hiddenFill>
            </a:ext>
          </a:extLst>
        </p:spPr>
      </p:pic>
      <p:sp>
        <p:nvSpPr>
          <p:cNvPr id="9" name="Subtitle 2">
            <a:extLst>
              <a:ext uri="{FF2B5EF4-FFF2-40B4-BE49-F238E27FC236}">
                <a16:creationId xmlns:a16="http://schemas.microsoft.com/office/drawing/2014/main" id="{0C345DF0-9D06-3E4E-B408-40A0021B6053}"/>
              </a:ext>
            </a:extLst>
          </p:cNvPr>
          <p:cNvSpPr txBox="1">
            <a:spLocks/>
          </p:cNvSpPr>
          <p:nvPr/>
        </p:nvSpPr>
        <p:spPr>
          <a:xfrm>
            <a:off x="2566969" y="3536575"/>
            <a:ext cx="9144000" cy="52249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smtClean="0">
                <a:solidFill>
                  <a:schemeClr val="bg1"/>
                </a:solidFill>
                <a:latin typeface="Proxima Nova" panose="02000506030000020004" pitchFamily="2" charset="0"/>
              </a:rPr>
              <a:t>Inspired</a:t>
            </a:r>
          </a:p>
          <a:p>
            <a:endParaRPr lang="en-US" dirty="0"/>
          </a:p>
        </p:txBody>
      </p:sp>
      <p:sp>
        <p:nvSpPr>
          <p:cNvPr id="11" name="Subtitle 2">
            <a:extLst>
              <a:ext uri="{FF2B5EF4-FFF2-40B4-BE49-F238E27FC236}">
                <a16:creationId xmlns:a16="http://schemas.microsoft.com/office/drawing/2014/main" id="{0C345DF0-9D06-3E4E-B408-40A0021B6053}"/>
              </a:ext>
            </a:extLst>
          </p:cNvPr>
          <p:cNvSpPr txBox="1">
            <a:spLocks/>
          </p:cNvSpPr>
          <p:nvPr/>
        </p:nvSpPr>
        <p:spPr>
          <a:xfrm>
            <a:off x="2566969" y="2556144"/>
            <a:ext cx="9144000" cy="52249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smtClean="0">
                <a:solidFill>
                  <a:schemeClr val="bg1"/>
                </a:solidFill>
                <a:latin typeface="Proxima Nova" panose="02000506030000020004" pitchFamily="2" charset="0"/>
              </a:rPr>
              <a:t>Grateful</a:t>
            </a:r>
          </a:p>
          <a:p>
            <a:endParaRPr lang="en-US" dirty="0"/>
          </a:p>
        </p:txBody>
      </p:sp>
      <p:sp>
        <p:nvSpPr>
          <p:cNvPr id="12" name="Subtitle 2">
            <a:extLst>
              <a:ext uri="{FF2B5EF4-FFF2-40B4-BE49-F238E27FC236}">
                <a16:creationId xmlns:a16="http://schemas.microsoft.com/office/drawing/2014/main" id="{0C345DF0-9D06-3E4E-B408-40A0021B6053}"/>
              </a:ext>
            </a:extLst>
          </p:cNvPr>
          <p:cNvSpPr txBox="1">
            <a:spLocks/>
          </p:cNvSpPr>
          <p:nvPr/>
        </p:nvSpPr>
        <p:spPr>
          <a:xfrm>
            <a:off x="2566969" y="1604339"/>
            <a:ext cx="9144000" cy="52249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smtClean="0">
                <a:solidFill>
                  <a:schemeClr val="bg1"/>
                </a:solidFill>
                <a:latin typeface="Proxima Nova" panose="02000506030000020004" pitchFamily="2" charset="0"/>
              </a:rPr>
              <a:t>Frustrated</a:t>
            </a:r>
          </a:p>
          <a:p>
            <a:endParaRPr lang="en-US" dirty="0"/>
          </a:p>
        </p:txBody>
      </p:sp>
      <p:sp>
        <p:nvSpPr>
          <p:cNvPr id="13" name="Subtitle 2">
            <a:extLst>
              <a:ext uri="{FF2B5EF4-FFF2-40B4-BE49-F238E27FC236}">
                <a16:creationId xmlns:a16="http://schemas.microsoft.com/office/drawing/2014/main" id="{0C345DF0-9D06-3E4E-B408-40A0021B6053}"/>
              </a:ext>
            </a:extLst>
          </p:cNvPr>
          <p:cNvSpPr txBox="1">
            <a:spLocks/>
          </p:cNvSpPr>
          <p:nvPr/>
        </p:nvSpPr>
        <p:spPr>
          <a:xfrm>
            <a:off x="2566969" y="695384"/>
            <a:ext cx="9144000" cy="52249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smtClean="0">
                <a:solidFill>
                  <a:schemeClr val="bg1"/>
                </a:solidFill>
                <a:latin typeface="Proxima Nova" panose="02000506030000020004" pitchFamily="2" charset="0"/>
              </a:rPr>
              <a:t>Optimistic</a:t>
            </a:r>
          </a:p>
          <a:p>
            <a:endParaRPr lang="en-US" dirty="0"/>
          </a:p>
        </p:txBody>
      </p:sp>
      <p:sp>
        <p:nvSpPr>
          <p:cNvPr id="15" name="Subtitle 2">
            <a:extLst>
              <a:ext uri="{FF2B5EF4-FFF2-40B4-BE49-F238E27FC236}">
                <a16:creationId xmlns:a16="http://schemas.microsoft.com/office/drawing/2014/main" id="{0C345DF0-9D06-3E4E-B408-40A0021B6053}"/>
              </a:ext>
            </a:extLst>
          </p:cNvPr>
          <p:cNvSpPr txBox="1">
            <a:spLocks/>
          </p:cNvSpPr>
          <p:nvPr/>
        </p:nvSpPr>
        <p:spPr>
          <a:xfrm>
            <a:off x="2566969" y="4557733"/>
            <a:ext cx="9144000" cy="52249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smtClean="0">
                <a:solidFill>
                  <a:schemeClr val="bg1"/>
                </a:solidFill>
                <a:latin typeface="Proxima Nova" panose="02000506030000020004" pitchFamily="2" charset="0"/>
              </a:rPr>
              <a:t>Tired</a:t>
            </a:r>
          </a:p>
          <a:p>
            <a:endParaRPr lang="en-US" dirty="0"/>
          </a:p>
        </p:txBody>
      </p:sp>
      <p:sp>
        <p:nvSpPr>
          <p:cNvPr id="16" name="Subtitle 2">
            <a:extLst>
              <a:ext uri="{FF2B5EF4-FFF2-40B4-BE49-F238E27FC236}">
                <a16:creationId xmlns:a16="http://schemas.microsoft.com/office/drawing/2014/main" id="{0C345DF0-9D06-3E4E-B408-40A0021B6053}"/>
              </a:ext>
            </a:extLst>
          </p:cNvPr>
          <p:cNvSpPr txBox="1">
            <a:spLocks/>
          </p:cNvSpPr>
          <p:nvPr/>
        </p:nvSpPr>
        <p:spPr>
          <a:xfrm>
            <a:off x="2566969" y="5523037"/>
            <a:ext cx="9144000" cy="52249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smtClean="0">
                <a:solidFill>
                  <a:schemeClr val="bg1"/>
                </a:solidFill>
                <a:latin typeface="Proxima Nova" panose="02000506030000020004" pitchFamily="2" charset="0"/>
              </a:rPr>
              <a:t>Well Rested! </a:t>
            </a:r>
          </a:p>
          <a:p>
            <a:endParaRPr lang="en-US" dirty="0"/>
          </a:p>
        </p:txBody>
      </p:sp>
      <p:sp>
        <p:nvSpPr>
          <p:cNvPr id="17" name="Subtitle 2">
            <a:extLst>
              <a:ext uri="{FF2B5EF4-FFF2-40B4-BE49-F238E27FC236}">
                <a16:creationId xmlns:a16="http://schemas.microsoft.com/office/drawing/2014/main" id="{0C345DF0-9D06-3E4E-B408-40A0021B6053}"/>
              </a:ext>
            </a:extLst>
          </p:cNvPr>
          <p:cNvSpPr txBox="1">
            <a:spLocks/>
          </p:cNvSpPr>
          <p:nvPr/>
        </p:nvSpPr>
        <p:spPr>
          <a:xfrm>
            <a:off x="8467026" y="4959298"/>
            <a:ext cx="3563908" cy="164996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smtClean="0">
                <a:solidFill>
                  <a:schemeClr val="bg1"/>
                </a:solidFill>
                <a:latin typeface="Proxima Nova" panose="02000506030000020004" pitchFamily="2" charset="0"/>
              </a:rPr>
              <a:t>We will get started as a group at 12:05 PM</a:t>
            </a:r>
          </a:p>
          <a:p>
            <a:endParaRPr lang="en-US" dirty="0"/>
          </a:p>
        </p:txBody>
      </p:sp>
      <p:sp>
        <p:nvSpPr>
          <p:cNvPr id="18" name="Rounded Rectangle 17"/>
          <p:cNvSpPr/>
          <p:nvPr/>
        </p:nvSpPr>
        <p:spPr>
          <a:xfrm>
            <a:off x="8363437" y="4621037"/>
            <a:ext cx="3771085" cy="2107832"/>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6640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2387038"/>
            <a:ext cx="7642123" cy="5056157"/>
          </a:xfrm>
        </p:spPr>
        <p:txBody>
          <a:bodyPr vert="horz" lIns="91440" tIns="45720" rIns="91440" bIns="45720" rtlCol="0" anchor="t">
            <a:normAutofit/>
          </a:bodyPr>
          <a:lstStyle/>
          <a:p>
            <a:r>
              <a:rPr lang="en-US" dirty="0">
                <a:latin typeface="Proxima Nova" panose="02000506030000020004"/>
              </a:rPr>
              <a:t>Is it true that someone working in a position for 10 years could be making the same as someone who is hired into that position today, even if the other person has more institutional knowledge?</a:t>
            </a:r>
          </a:p>
          <a:p>
            <a:endParaRPr lang="en-US" dirty="0">
              <a:latin typeface="Proxima Nova" panose="02000506030000020004"/>
            </a:endParaRPr>
          </a:p>
          <a:p>
            <a:r>
              <a:rPr lang="en-US" dirty="0">
                <a:latin typeface="Proxima Nova" panose="02000506030000020004"/>
              </a:rPr>
              <a:t>Can a department offer an applicant (or an employee) a lower salary because they wish to work remotely some/all of the time? </a:t>
            </a: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Compensation/Talent Acquisition</a:t>
            </a:r>
            <a:endParaRPr lang="en-US" dirty="0">
              <a:latin typeface="Proxima Nova" panose="02000506030000020004"/>
            </a:endParaRPr>
          </a:p>
        </p:txBody>
      </p:sp>
    </p:spTree>
    <p:extLst>
      <p:ext uri="{BB962C8B-B14F-4D97-AF65-F5344CB8AC3E}">
        <p14:creationId xmlns:p14="http://schemas.microsoft.com/office/powerpoint/2010/main" val="2729713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2387038"/>
            <a:ext cx="7489371" cy="5056157"/>
          </a:xfrm>
        </p:spPr>
        <p:txBody>
          <a:bodyPr vert="horz" lIns="91440" tIns="45720" rIns="91440" bIns="45720" rtlCol="0" anchor="t">
            <a:normAutofit/>
          </a:bodyPr>
          <a:lstStyle/>
          <a:p>
            <a:pPr>
              <a:lnSpc>
                <a:spcPct val="107000"/>
              </a:lnSpc>
              <a:spcBef>
                <a:spcPts val="0"/>
              </a:spcBef>
            </a:pPr>
            <a:r>
              <a:rPr lang="en-US" dirty="0" smtClean="0">
                <a:latin typeface="Proxima Nova" panose="02000506030000020004"/>
              </a:rPr>
              <a:t>Truth or myth? Represented </a:t>
            </a:r>
            <a:r>
              <a:rPr lang="en-US" dirty="0">
                <a:latin typeface="Proxima Nova" panose="02000506030000020004"/>
              </a:rPr>
              <a:t>staff do not get merit increases for performance on top of their union-contract </a:t>
            </a:r>
            <a:r>
              <a:rPr lang="en-US" dirty="0" smtClean="0">
                <a:latin typeface="Proxima Nova" panose="02000506030000020004"/>
              </a:rPr>
              <a:t>increases.</a:t>
            </a:r>
            <a:endParaRPr lang="en-US" dirty="0">
              <a:latin typeface="Proxima Nova" panose="02000506030000020004"/>
            </a:endParaRPr>
          </a:p>
          <a:p>
            <a:pPr>
              <a:lnSpc>
                <a:spcPct val="107000"/>
              </a:lnSpc>
              <a:spcBef>
                <a:spcPts val="0"/>
              </a:spcBef>
            </a:pPr>
            <a:endParaRPr lang="en-US" dirty="0">
              <a:latin typeface="Proxima Nova" panose="02000506030000020004"/>
            </a:endParaRPr>
          </a:p>
          <a:p>
            <a:pPr>
              <a:lnSpc>
                <a:spcPct val="107000"/>
              </a:lnSpc>
              <a:spcBef>
                <a:spcPts val="0"/>
              </a:spcBef>
            </a:pPr>
            <a:r>
              <a:rPr lang="en-US" dirty="0">
                <a:latin typeface="Proxima Nova" panose="02000506030000020004"/>
              </a:rPr>
              <a:t>Is there a policy that positions can only be on contract for up to five years? And are there "consequences" for a position remaining on contract for over five years? </a:t>
            </a: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Compensation &amp; Classification</a:t>
            </a:r>
            <a:endParaRPr lang="en-US" dirty="0">
              <a:latin typeface="Proxima Nova" panose="02000506030000020004"/>
            </a:endParaRPr>
          </a:p>
        </p:txBody>
      </p:sp>
    </p:spTree>
    <p:extLst>
      <p:ext uri="{BB962C8B-B14F-4D97-AF65-F5344CB8AC3E}">
        <p14:creationId xmlns:p14="http://schemas.microsoft.com/office/powerpoint/2010/main" val="3980838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801843"/>
            <a:ext cx="7642123" cy="5056157"/>
          </a:xfrm>
        </p:spPr>
        <p:txBody>
          <a:bodyPr vert="horz" lIns="91440" tIns="45720" rIns="91440" bIns="45720" rtlCol="0" anchor="t">
            <a:normAutofit/>
          </a:bodyPr>
          <a:lstStyle/>
          <a:p>
            <a:pPr>
              <a:lnSpc>
                <a:spcPct val="107000"/>
              </a:lnSpc>
              <a:spcBef>
                <a:spcPts val="0"/>
              </a:spcBef>
            </a:pPr>
            <a:r>
              <a:rPr lang="en-US" dirty="0">
                <a:latin typeface="Proxima Nova" panose="02000506030000020004"/>
              </a:rPr>
              <a:t>In an Exempt title, is it true that, when a co-worker is out on extended leave, I am ineligible for a temporary stipend to recognize the extra work I do if their pay classification is at or below my pay classification?</a:t>
            </a:r>
          </a:p>
          <a:p>
            <a:pPr marL="0" indent="0">
              <a:lnSpc>
                <a:spcPct val="107000"/>
              </a:lnSpc>
              <a:spcBef>
                <a:spcPts val="0"/>
              </a:spcBef>
              <a:buFont typeface="Arial" panose="020B0604020202020204" pitchFamily="34" charset="0"/>
              <a:buNone/>
            </a:pPr>
            <a:endParaRPr lang="en-US" dirty="0">
              <a:latin typeface="Proxima Nova" panose="02000506030000020004"/>
            </a:endParaRPr>
          </a:p>
          <a:p>
            <a:pPr>
              <a:lnSpc>
                <a:spcPct val="107000"/>
              </a:lnSpc>
              <a:spcBef>
                <a:spcPts val="0"/>
              </a:spcBef>
            </a:pPr>
            <a:r>
              <a:rPr lang="en-US" dirty="0">
                <a:latin typeface="Proxima Nova" panose="02000506030000020004"/>
              </a:rPr>
              <a:t>Is there a recommended number of direct reports for a supervisor to have? Is there a maximum number? </a:t>
            </a: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Compensation &amp; Classification</a:t>
            </a:r>
            <a:endParaRPr lang="en-US" dirty="0">
              <a:latin typeface="Proxima Nova" panose="02000506030000020004"/>
            </a:endParaRPr>
          </a:p>
        </p:txBody>
      </p:sp>
    </p:spTree>
    <p:extLst>
      <p:ext uri="{BB962C8B-B14F-4D97-AF65-F5344CB8AC3E}">
        <p14:creationId xmlns:p14="http://schemas.microsoft.com/office/powerpoint/2010/main" val="117868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804910"/>
            <a:ext cx="7642123" cy="5056157"/>
          </a:xfrm>
        </p:spPr>
        <p:txBody>
          <a:bodyPr vert="horz" lIns="91440" tIns="45720" rIns="91440" bIns="45720" rtlCol="0" anchor="t">
            <a:normAutofit fontScale="92500" lnSpcReduction="20000"/>
          </a:bodyPr>
          <a:lstStyle/>
          <a:p>
            <a:pPr>
              <a:lnSpc>
                <a:spcPct val="107000"/>
              </a:lnSpc>
              <a:spcBef>
                <a:spcPts val="0"/>
              </a:spcBef>
            </a:pPr>
            <a:r>
              <a:rPr lang="en-US" sz="3000" dirty="0" smtClean="0">
                <a:latin typeface="Proxima Nova" panose="02000506030000020004"/>
              </a:rPr>
              <a:t>Myth or truth: A STAR </a:t>
            </a:r>
            <a:r>
              <a:rPr lang="en-US" sz="3000" dirty="0">
                <a:latin typeface="Proxima Nova" panose="02000506030000020004"/>
              </a:rPr>
              <a:t>award </a:t>
            </a:r>
            <a:r>
              <a:rPr lang="en-US" sz="3000" dirty="0" smtClean="0">
                <a:latin typeface="Proxima Nova" panose="02000506030000020004"/>
              </a:rPr>
              <a:t>cannot be issued for </a:t>
            </a:r>
            <a:r>
              <a:rPr lang="en-US" sz="3000" dirty="0">
                <a:latin typeface="Proxima Nova" panose="02000506030000020004"/>
              </a:rPr>
              <a:t>more than $500?</a:t>
            </a:r>
          </a:p>
          <a:p>
            <a:pPr>
              <a:lnSpc>
                <a:spcPct val="107000"/>
              </a:lnSpc>
              <a:spcBef>
                <a:spcPts val="0"/>
              </a:spcBef>
            </a:pPr>
            <a:endParaRPr lang="en-US" sz="3000" dirty="0">
              <a:latin typeface="Proxima Nova" panose="02000506030000020004"/>
            </a:endParaRPr>
          </a:p>
          <a:p>
            <a:pPr>
              <a:lnSpc>
                <a:spcPct val="107000"/>
              </a:lnSpc>
              <a:spcBef>
                <a:spcPts val="0"/>
              </a:spcBef>
            </a:pPr>
            <a:r>
              <a:rPr lang="en-US" sz="3000" dirty="0">
                <a:latin typeface="Proxima Nova" panose="02000506030000020004"/>
              </a:rPr>
              <a:t>Is it HR policy that a staff person cannot receive a STAR award unless they perform a one-time extraordinary duty that would be outside their position description?  Even with a faculty letter supporting the nomination? </a:t>
            </a:r>
            <a:endParaRPr lang="en-US" sz="3000" dirty="0" smtClean="0">
              <a:latin typeface="Proxima Nova" panose="02000506030000020004"/>
            </a:endParaRPr>
          </a:p>
          <a:p>
            <a:pPr lvl="1">
              <a:lnSpc>
                <a:spcPct val="107000"/>
              </a:lnSpc>
              <a:spcBef>
                <a:spcPts val="0"/>
              </a:spcBef>
            </a:pPr>
            <a:r>
              <a:rPr lang="en-US" sz="2600" dirty="0" smtClean="0">
                <a:latin typeface="Proxima Nova" panose="02000506030000020004"/>
              </a:rPr>
              <a:t>The form states</a:t>
            </a:r>
            <a:r>
              <a:rPr lang="en-US" sz="2600" dirty="0">
                <a:latin typeface="Proxima Nova" panose="02000506030000020004"/>
              </a:rPr>
              <a:t>: </a:t>
            </a:r>
            <a:r>
              <a:rPr lang="en-US" sz="2600" dirty="0" smtClean="0">
                <a:latin typeface="Proxima Nova" panose="02000506030000020004"/>
              </a:rPr>
              <a:t/>
            </a:r>
            <a:br>
              <a:rPr lang="en-US" sz="2600" dirty="0" smtClean="0">
                <a:latin typeface="Proxima Nova" panose="02000506030000020004"/>
              </a:rPr>
            </a:br>
            <a:r>
              <a:rPr lang="en-US" sz="2600" i="1" dirty="0" smtClean="0">
                <a:latin typeface="Proxima Nova" panose="02000506030000020004"/>
              </a:rPr>
              <a:t>Exceptional </a:t>
            </a:r>
            <a:r>
              <a:rPr lang="en-US" sz="2600" i="1" dirty="0">
                <a:latin typeface="Proxima Nova" panose="02000506030000020004"/>
              </a:rPr>
              <a:t>performance: Demonstrated and sustained exceptional performance that consistently exceeds goals and work expectations in quantity and/or quality.</a:t>
            </a:r>
          </a:p>
          <a:p>
            <a:pPr marL="0" lvl="0" indent="0">
              <a:buNone/>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STAR Awards</a:t>
            </a:r>
            <a:endParaRPr lang="en-US" dirty="0">
              <a:latin typeface="Proxima Nova" panose="02000506030000020004"/>
            </a:endParaRPr>
          </a:p>
        </p:txBody>
      </p:sp>
    </p:spTree>
    <p:extLst>
      <p:ext uri="{BB962C8B-B14F-4D97-AF65-F5344CB8AC3E}">
        <p14:creationId xmlns:p14="http://schemas.microsoft.com/office/powerpoint/2010/main" val="3777671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2387038"/>
            <a:ext cx="7642123" cy="5056157"/>
          </a:xfrm>
        </p:spPr>
        <p:txBody>
          <a:bodyPr vert="horz" lIns="91440" tIns="45720" rIns="91440" bIns="45720" rtlCol="0" anchor="t">
            <a:normAutofit/>
          </a:bodyPr>
          <a:lstStyle/>
          <a:p>
            <a:r>
              <a:rPr lang="en-US" dirty="0" smtClean="0">
                <a:latin typeface="Proxima Nova" panose="02000506030000020004"/>
              </a:rPr>
              <a:t>Is </a:t>
            </a:r>
            <a:r>
              <a:rPr lang="en-US" dirty="0">
                <a:latin typeface="Proxima Nova" panose="02000506030000020004"/>
              </a:rPr>
              <a:t>it really policy that represented staff in most bargaining units cannot receive STAR awards? It doesn't appear to be explicitly prohibited in contracts. If it is prohibited, why is it in the interests of either the university or the unions to prevent recognizing exceptional work through a program like STAR awards</a:t>
            </a:r>
            <a:r>
              <a:rPr lang="en-US" dirty="0" smtClean="0">
                <a:latin typeface="Proxima Nova" panose="02000506030000020004"/>
              </a:rPr>
              <a:t>?</a:t>
            </a: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STAR Awards</a:t>
            </a:r>
            <a:endParaRPr lang="en-US" dirty="0">
              <a:latin typeface="Proxima Nova" panose="02000506030000020004"/>
            </a:endParaRPr>
          </a:p>
        </p:txBody>
      </p:sp>
    </p:spTree>
    <p:extLst>
      <p:ext uri="{BB962C8B-B14F-4D97-AF65-F5344CB8AC3E}">
        <p14:creationId xmlns:p14="http://schemas.microsoft.com/office/powerpoint/2010/main" val="1174888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677426"/>
            <a:ext cx="7642123" cy="5056157"/>
          </a:xfrm>
        </p:spPr>
        <p:txBody>
          <a:bodyPr vert="horz" lIns="91440" tIns="45720" rIns="91440" bIns="45720" rtlCol="0" anchor="t">
            <a:normAutofit lnSpcReduction="10000"/>
          </a:bodyPr>
          <a:lstStyle/>
          <a:p>
            <a:pPr>
              <a:lnSpc>
                <a:spcPct val="107000"/>
              </a:lnSpc>
              <a:spcBef>
                <a:spcPts val="0"/>
              </a:spcBef>
            </a:pPr>
            <a:r>
              <a:rPr lang="en-US" dirty="0">
                <a:latin typeface="Proxima Nova" panose="02000506030000020004"/>
              </a:rPr>
              <a:t>When you resign from the university, do you have to actually work your last day, except for when you are retiring?</a:t>
            </a:r>
          </a:p>
          <a:p>
            <a:pPr>
              <a:lnSpc>
                <a:spcPct val="107000"/>
              </a:lnSpc>
              <a:spcBef>
                <a:spcPts val="0"/>
              </a:spcBef>
            </a:pPr>
            <a:endParaRPr lang="en-US" dirty="0">
              <a:latin typeface="Proxima Nova" panose="02000506030000020004"/>
            </a:endParaRPr>
          </a:p>
          <a:p>
            <a:pPr>
              <a:lnSpc>
                <a:spcPct val="107000"/>
              </a:lnSpc>
              <a:spcBef>
                <a:spcPts val="0"/>
              </a:spcBef>
            </a:pPr>
            <a:r>
              <a:rPr lang="en-US" dirty="0">
                <a:latin typeface="Proxima Nova" panose="02000506030000020004"/>
              </a:rPr>
              <a:t>What happens to a staff member's sick and vacation hours when they separate from the University? </a:t>
            </a:r>
            <a:r>
              <a:rPr lang="en-US" dirty="0" smtClean="0">
                <a:latin typeface="Proxima Nova" panose="02000506030000020004"/>
              </a:rPr>
              <a:t/>
            </a:r>
            <a:br>
              <a:rPr lang="en-US" dirty="0" smtClean="0">
                <a:latin typeface="Proxima Nova" panose="02000506030000020004"/>
              </a:rPr>
            </a:br>
            <a:endParaRPr lang="en-US" dirty="0">
              <a:latin typeface="Proxima Nova" panose="02000506030000020004"/>
            </a:endParaRPr>
          </a:p>
          <a:p>
            <a:pPr>
              <a:lnSpc>
                <a:spcPct val="107000"/>
              </a:lnSpc>
              <a:spcBef>
                <a:spcPts val="0"/>
              </a:spcBef>
            </a:pPr>
            <a:r>
              <a:rPr lang="en-US" dirty="0">
                <a:latin typeface="Proxima Nova" panose="02000506030000020004"/>
              </a:rPr>
              <a:t>When you leave the UC system you get paid out for your un-used vacation hours - what pay rate are those hours paid at? </a:t>
            </a:r>
          </a:p>
          <a:p>
            <a:pPr>
              <a:lnSpc>
                <a:spcPct val="107000"/>
              </a:lnSpc>
              <a:spcBef>
                <a:spcPts val="0"/>
              </a:spcBef>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Benefits</a:t>
            </a:r>
            <a:endParaRPr lang="en-US" dirty="0">
              <a:latin typeface="Proxima Nova" panose="02000506030000020004"/>
            </a:endParaRPr>
          </a:p>
        </p:txBody>
      </p:sp>
    </p:spTree>
    <p:extLst>
      <p:ext uri="{BB962C8B-B14F-4D97-AF65-F5344CB8AC3E}">
        <p14:creationId xmlns:p14="http://schemas.microsoft.com/office/powerpoint/2010/main" val="2272259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690688"/>
            <a:ext cx="7642123" cy="5056157"/>
          </a:xfrm>
        </p:spPr>
        <p:txBody>
          <a:bodyPr vert="horz" lIns="91440" tIns="45720" rIns="91440" bIns="45720" rtlCol="0" anchor="t">
            <a:noAutofit/>
          </a:bodyPr>
          <a:lstStyle/>
          <a:p>
            <a:pPr>
              <a:lnSpc>
                <a:spcPct val="107000"/>
              </a:lnSpc>
              <a:spcBef>
                <a:spcPts val="0"/>
              </a:spcBef>
            </a:pPr>
            <a:endParaRPr lang="en-US" dirty="0">
              <a:latin typeface="Proxima Nova" panose="02000506030000020004"/>
            </a:endParaRPr>
          </a:p>
          <a:p>
            <a:pPr>
              <a:lnSpc>
                <a:spcPct val="107000"/>
              </a:lnSpc>
              <a:spcBef>
                <a:spcPts val="0"/>
              </a:spcBef>
              <a:spcAft>
                <a:spcPts val="800"/>
              </a:spcAft>
            </a:pPr>
            <a:r>
              <a:rPr lang="en-US" dirty="0">
                <a:latin typeface="Proxima Nova" panose="02000506030000020004"/>
              </a:rPr>
              <a:t>Is it true that if you leave the university before age 50, you do not retire from the university, or can you leave at one date but officially retire later?  </a:t>
            </a:r>
            <a:endParaRPr lang="en-US" dirty="0" smtClean="0">
              <a:latin typeface="Proxima Nova" panose="02000506030000020004"/>
            </a:endParaRPr>
          </a:p>
          <a:p>
            <a:pPr lvl="1">
              <a:lnSpc>
                <a:spcPct val="107000"/>
              </a:lnSpc>
              <a:spcBef>
                <a:spcPts val="0"/>
              </a:spcBef>
              <a:spcAft>
                <a:spcPts val="800"/>
              </a:spcAft>
            </a:pPr>
            <a:r>
              <a:rPr lang="en-US" dirty="0" smtClean="0">
                <a:latin typeface="Proxima Nova" panose="02000506030000020004"/>
              </a:rPr>
              <a:t>I </a:t>
            </a:r>
            <a:r>
              <a:rPr lang="en-US" dirty="0">
                <a:latin typeface="Proxima Nova" panose="02000506030000020004"/>
              </a:rPr>
              <a:t>am not sure if I can get retiree health benefits if I have earned them by having enough service credit but I am not yet 50 years of age when I reach 20 years of service.</a:t>
            </a: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Equity Increases</a:t>
            </a:r>
            <a:endParaRPr lang="en-US" dirty="0">
              <a:latin typeface="Proxima Nova" panose="02000506030000020004"/>
            </a:endParaRPr>
          </a:p>
        </p:txBody>
      </p:sp>
    </p:spTree>
    <p:extLst>
      <p:ext uri="{BB962C8B-B14F-4D97-AF65-F5344CB8AC3E}">
        <p14:creationId xmlns:p14="http://schemas.microsoft.com/office/powerpoint/2010/main" val="2852714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2387038"/>
            <a:ext cx="7642123" cy="5056157"/>
          </a:xfrm>
        </p:spPr>
        <p:txBody>
          <a:bodyPr vert="horz" lIns="91440" tIns="45720" rIns="91440" bIns="45720" rtlCol="0" anchor="t">
            <a:normAutofit/>
          </a:bodyPr>
          <a:lstStyle/>
          <a:p>
            <a:r>
              <a:rPr lang="en-US" dirty="0" smtClean="0">
                <a:latin typeface="Proxima Nova" panose="02000506030000020004"/>
              </a:rPr>
              <a:t>Are employees able to make an appointment to review their HR Files?</a:t>
            </a:r>
            <a:br>
              <a:rPr lang="en-US" dirty="0" smtClean="0">
                <a:latin typeface="Proxima Nova" panose="02000506030000020004"/>
              </a:rPr>
            </a:br>
            <a:endParaRPr lang="en-US" dirty="0" smtClean="0">
              <a:latin typeface="Proxima Nova" panose="02000506030000020004"/>
            </a:endParaRPr>
          </a:p>
          <a:p>
            <a:r>
              <a:rPr lang="en-US" dirty="0" smtClean="0">
                <a:solidFill>
                  <a:schemeClr val="bg2"/>
                </a:solidFill>
                <a:latin typeface="Proxima Nova" panose="02000506030000020004"/>
              </a:rPr>
              <a:t>Yes. To make an appointment to review HR files, employees can send an email request to </a:t>
            </a:r>
            <a:r>
              <a:rPr lang="en-US" dirty="0" smtClean="0">
                <a:solidFill>
                  <a:schemeClr val="bg2"/>
                </a:solidFill>
                <a:latin typeface="Proxima Nova" panose="02000506030000020004"/>
                <a:hlinkClick r:id="rId3"/>
              </a:rPr>
              <a:t>AggieService@ucdavis.edu</a:t>
            </a:r>
            <a:r>
              <a:rPr lang="en-US" dirty="0" smtClean="0">
                <a:solidFill>
                  <a:schemeClr val="bg2"/>
                </a:solidFill>
                <a:latin typeface="Proxima Nova" panose="02000506030000020004"/>
              </a:rPr>
              <a:t> or directly to Christin Espinoza at </a:t>
            </a:r>
            <a:r>
              <a:rPr lang="en-US" dirty="0" smtClean="0">
                <a:solidFill>
                  <a:schemeClr val="bg2"/>
                </a:solidFill>
                <a:latin typeface="Proxima Nova" panose="02000506030000020004"/>
                <a:hlinkClick r:id="rId4"/>
              </a:rPr>
              <a:t>cmespinoza@ucdavis.edu</a:t>
            </a:r>
            <a:endParaRPr lang="en-US" dirty="0" smtClean="0">
              <a:solidFill>
                <a:schemeClr val="bg2"/>
              </a:solidFill>
              <a:latin typeface="Proxima Nova" panose="02000506030000020004"/>
            </a:endParaRPr>
          </a:p>
          <a:p>
            <a:endParaRPr lang="en-US" dirty="0">
              <a:solidFill>
                <a:schemeClr val="bg2"/>
              </a:solidFill>
              <a:latin typeface="Proxima Nova" panose="02000506030000020004"/>
            </a:endParaRPr>
          </a:p>
          <a:p>
            <a:pPr marL="0" lvl="0" indent="0">
              <a:buNone/>
            </a:pPr>
            <a:endParaRPr lang="en-US" dirty="0">
              <a:latin typeface="Proxima Nova" panose="02000506030000020004"/>
            </a:endParaRPr>
          </a:p>
        </p:txBody>
      </p:sp>
      <p:pic>
        <p:nvPicPr>
          <p:cNvPr id="7" name="Picture 6"/>
          <p:cNvPicPr>
            <a:picLocks noChangeAspect="1"/>
          </p:cNvPicPr>
          <p:nvPr/>
        </p:nvPicPr>
        <p:blipFill>
          <a:blip r:embed="rId5"/>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6"/>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Personnel Files</a:t>
            </a:r>
            <a:endParaRPr lang="en-US" dirty="0">
              <a:latin typeface="Proxima Nova" panose="02000506030000020004"/>
            </a:endParaRPr>
          </a:p>
        </p:txBody>
      </p:sp>
    </p:spTree>
    <p:extLst>
      <p:ext uri="{BB962C8B-B14F-4D97-AF65-F5344CB8AC3E}">
        <p14:creationId xmlns:p14="http://schemas.microsoft.com/office/powerpoint/2010/main" val="3269861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560825"/>
            <a:ext cx="7642123" cy="5056157"/>
          </a:xfrm>
        </p:spPr>
        <p:txBody>
          <a:bodyPr vert="horz" lIns="91440" tIns="45720" rIns="91440" bIns="45720" rtlCol="0" anchor="t">
            <a:noAutofit/>
          </a:bodyPr>
          <a:lstStyle/>
          <a:p>
            <a:pPr>
              <a:lnSpc>
                <a:spcPct val="107000"/>
              </a:lnSpc>
              <a:spcBef>
                <a:spcPts val="0"/>
              </a:spcBef>
            </a:pPr>
            <a:r>
              <a:rPr lang="en-US" dirty="0">
                <a:latin typeface="Proxima Nova" panose="02000506030000020004"/>
              </a:rPr>
              <a:t>Staff in their first year in a role cannot receive an “exceeds expectations” rating on their performance evaluation. </a:t>
            </a:r>
          </a:p>
          <a:p>
            <a:pPr>
              <a:lnSpc>
                <a:spcPct val="107000"/>
              </a:lnSpc>
              <a:spcBef>
                <a:spcPts val="0"/>
              </a:spcBef>
            </a:pPr>
            <a:endParaRPr lang="en-US" dirty="0">
              <a:latin typeface="Proxima Nova" panose="02000506030000020004"/>
            </a:endParaRPr>
          </a:p>
          <a:p>
            <a:pPr>
              <a:lnSpc>
                <a:spcPct val="107000"/>
              </a:lnSpc>
              <a:spcBef>
                <a:spcPts val="0"/>
              </a:spcBef>
            </a:pPr>
            <a:r>
              <a:rPr lang="en-US" dirty="0">
                <a:latin typeface="Proxima Nova" panose="02000506030000020004"/>
              </a:rPr>
              <a:t>Is it an HR policy that only one staff member in a unit can receive "exceeds expectations" rating on their performance evaluation</a:t>
            </a:r>
            <a:r>
              <a:rPr lang="en-US" dirty="0" smtClean="0">
                <a:latin typeface="Proxima Nova" panose="02000506030000020004"/>
              </a:rPr>
              <a:t>?</a:t>
            </a:r>
          </a:p>
          <a:p>
            <a:pPr lvl="1">
              <a:lnSpc>
                <a:spcPct val="107000"/>
              </a:lnSpc>
              <a:spcBef>
                <a:spcPts val="0"/>
              </a:spcBef>
            </a:pPr>
            <a:r>
              <a:rPr lang="en-US" dirty="0">
                <a:latin typeface="Proxima Nova" panose="02000506030000020004"/>
              </a:rPr>
              <a:t>Is it true that Supervisors are required to “bell curve” grade" their staff for performance evaluations, even when the whole team has performed exceptionally? </a:t>
            </a: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Performance Appraisals</a:t>
            </a:r>
            <a:endParaRPr lang="en-US" dirty="0">
              <a:latin typeface="Proxima Nova" panose="02000506030000020004"/>
            </a:endParaRPr>
          </a:p>
        </p:txBody>
      </p:sp>
    </p:spTree>
    <p:extLst>
      <p:ext uri="{BB962C8B-B14F-4D97-AF65-F5344CB8AC3E}">
        <p14:creationId xmlns:p14="http://schemas.microsoft.com/office/powerpoint/2010/main" val="29106921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677426"/>
            <a:ext cx="7642123" cy="5056157"/>
          </a:xfrm>
        </p:spPr>
        <p:txBody>
          <a:bodyPr vert="horz" lIns="91440" tIns="45720" rIns="91440" bIns="45720" rtlCol="0" anchor="t">
            <a:normAutofit lnSpcReduction="10000"/>
          </a:bodyPr>
          <a:lstStyle/>
          <a:p>
            <a:pPr>
              <a:lnSpc>
                <a:spcPct val="107000"/>
              </a:lnSpc>
              <a:spcBef>
                <a:spcPts val="0"/>
              </a:spcBef>
            </a:pPr>
            <a:r>
              <a:rPr lang="en-US" dirty="0">
                <a:latin typeface="Proxima Nova" panose="02000506030000020004"/>
              </a:rPr>
              <a:t>Is it an HR policy that two members of the same family cannot work for the same department? </a:t>
            </a:r>
          </a:p>
          <a:p>
            <a:pPr marL="0" marR="0" indent="0">
              <a:lnSpc>
                <a:spcPct val="107000"/>
              </a:lnSpc>
              <a:spcBef>
                <a:spcPts val="0"/>
              </a:spcBef>
              <a:spcAft>
                <a:spcPts val="0"/>
              </a:spcAft>
              <a:buNone/>
            </a:pPr>
            <a:r>
              <a:rPr lang="en-US" dirty="0">
                <a:latin typeface="Proxima Nova" panose="02000506030000020004"/>
              </a:rPr>
              <a:t> </a:t>
            </a:r>
          </a:p>
          <a:p>
            <a:pPr>
              <a:lnSpc>
                <a:spcPct val="107000"/>
              </a:lnSpc>
              <a:spcBef>
                <a:spcPts val="0"/>
              </a:spcBef>
            </a:pPr>
            <a:r>
              <a:rPr lang="en-US" dirty="0">
                <a:latin typeface="Proxima Nova" panose="02000506030000020004"/>
              </a:rPr>
              <a:t>Is it true that HR does not require exit interviews? </a:t>
            </a:r>
          </a:p>
          <a:p>
            <a:pPr>
              <a:lnSpc>
                <a:spcPct val="107000"/>
              </a:lnSpc>
              <a:spcBef>
                <a:spcPts val="0"/>
              </a:spcBef>
            </a:pPr>
            <a:endParaRPr lang="en-US" dirty="0">
              <a:latin typeface="Proxima Nova" panose="02000506030000020004"/>
            </a:endParaRPr>
          </a:p>
          <a:p>
            <a:pPr>
              <a:lnSpc>
                <a:spcPct val="107000"/>
              </a:lnSpc>
              <a:spcBef>
                <a:spcPts val="0"/>
              </a:spcBef>
              <a:spcAft>
                <a:spcPts val="800"/>
              </a:spcAft>
            </a:pPr>
            <a:r>
              <a:rPr lang="en-US" dirty="0">
                <a:latin typeface="Proxima Nova" panose="02000506030000020004"/>
              </a:rPr>
              <a:t>Is it true that if development officers are not succeeding in a current role that they won't be allowed to transition to a different role on campus?</a:t>
            </a:r>
          </a:p>
          <a:p>
            <a:endParaRPr lang="en-US" dirty="0">
              <a:solidFill>
                <a:schemeClr val="bg2"/>
              </a:solidFill>
              <a:latin typeface="Proxima Nova" panose="02000506030000020004"/>
            </a:endParaRPr>
          </a:p>
          <a:p>
            <a:pPr marL="0" lvl="0" indent="0">
              <a:buNone/>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Personnel</a:t>
            </a:r>
            <a:endParaRPr lang="en-US" dirty="0">
              <a:latin typeface="Proxima Nova" panose="02000506030000020004"/>
            </a:endParaRPr>
          </a:p>
        </p:txBody>
      </p:sp>
    </p:spTree>
    <p:extLst>
      <p:ext uri="{BB962C8B-B14F-4D97-AF65-F5344CB8AC3E}">
        <p14:creationId xmlns:p14="http://schemas.microsoft.com/office/powerpoint/2010/main" val="181395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F5FE104-961D-D144-A6BD-6A7D5EA54B9D}"/>
              </a:ext>
            </a:extLst>
          </p:cNvPr>
          <p:cNvPicPr>
            <a:picLocks noChangeAspect="1"/>
          </p:cNvPicPr>
          <p:nvPr/>
        </p:nvPicPr>
        <p:blipFill>
          <a:blip r:embed="rId3"/>
          <a:stretch>
            <a:fillRect/>
          </a:stretch>
        </p:blipFill>
        <p:spPr>
          <a:xfrm>
            <a:off x="-1173892" y="308919"/>
            <a:ext cx="4629910" cy="6944864"/>
          </a:xfrm>
          <a:prstGeom prst="rect">
            <a:avLst/>
          </a:prstGeom>
        </p:spPr>
      </p:pic>
      <p:sp>
        <p:nvSpPr>
          <p:cNvPr id="2" name="Title 1">
            <a:extLst>
              <a:ext uri="{FF2B5EF4-FFF2-40B4-BE49-F238E27FC236}">
                <a16:creationId xmlns:a16="http://schemas.microsoft.com/office/drawing/2014/main" id="{F07EA4CB-7B6F-F84D-8D13-B8D8EDAD0FFB}"/>
              </a:ext>
            </a:extLst>
          </p:cNvPr>
          <p:cNvSpPr>
            <a:spLocks noGrp="1"/>
          </p:cNvSpPr>
          <p:nvPr>
            <p:ph type="ctrTitle"/>
          </p:nvPr>
        </p:nvSpPr>
        <p:spPr>
          <a:xfrm>
            <a:off x="2394759" y="1635408"/>
            <a:ext cx="9105900" cy="786218"/>
          </a:xfrm>
        </p:spPr>
        <p:txBody>
          <a:bodyPr>
            <a:noAutofit/>
          </a:bodyPr>
          <a:lstStyle/>
          <a:p>
            <a:pPr algn="l"/>
            <a:r>
              <a:rPr lang="en-US" sz="5500" b="1" dirty="0" smtClean="0">
                <a:solidFill>
                  <a:schemeClr val="bg1"/>
                </a:solidFill>
                <a:latin typeface="Proxima Nova Semibold" panose="02000506030000020004" pitchFamily="2" charset="0"/>
              </a:rPr>
              <a:t>STAFF ENGAGEMENT WORKING GROUP</a:t>
            </a:r>
            <a:endParaRPr lang="en-US" sz="5500" b="1" dirty="0">
              <a:solidFill>
                <a:schemeClr val="bg1"/>
              </a:solidFill>
              <a:latin typeface="Proxima Nova Semibold" panose="02000506030000020004" pitchFamily="2" charset="0"/>
            </a:endParaRPr>
          </a:p>
        </p:txBody>
      </p:sp>
      <p:sp>
        <p:nvSpPr>
          <p:cNvPr id="6" name="Subtitle 2">
            <a:extLst>
              <a:ext uri="{FF2B5EF4-FFF2-40B4-BE49-F238E27FC236}">
                <a16:creationId xmlns:a16="http://schemas.microsoft.com/office/drawing/2014/main" id="{0C345DF0-9D06-3E4E-B408-40A0021B6053}"/>
              </a:ext>
            </a:extLst>
          </p:cNvPr>
          <p:cNvSpPr txBox="1">
            <a:spLocks/>
          </p:cNvSpPr>
          <p:nvPr/>
        </p:nvSpPr>
        <p:spPr>
          <a:xfrm>
            <a:off x="3282043" y="3347358"/>
            <a:ext cx="6972300" cy="2008414"/>
          </a:xfrm>
          <a:prstGeom prst="rect">
            <a:avLst/>
          </a:prstGeom>
        </p:spPr>
        <p:txBody>
          <a:bodyPr vert="horz" lIns="91440" tIns="45720" rIns="91440" bIns="45720" numCol="2" rtlCol="0" anchor="t">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914400" lvl="1" indent="-457200" algn="l">
              <a:buFont typeface="Arial" panose="020B0604020202020204" pitchFamily="34" charset="0"/>
              <a:buChar char="•"/>
            </a:pPr>
            <a:r>
              <a:rPr lang="en-US" sz="2800" dirty="0" smtClean="0">
                <a:solidFill>
                  <a:schemeClr val="bg1"/>
                </a:solidFill>
                <a:latin typeface="Proxima Nova" panose="02000506030000020004" pitchFamily="50" charset="0"/>
              </a:rPr>
              <a:t>Molly Bechtel</a:t>
            </a:r>
          </a:p>
          <a:p>
            <a:pPr marL="914400" lvl="1" indent="-457200" algn="l">
              <a:buFont typeface="Arial" panose="020B0604020202020204" pitchFamily="34" charset="0"/>
              <a:buChar char="•"/>
            </a:pPr>
            <a:r>
              <a:rPr lang="en-US" sz="2800" dirty="0" smtClean="0">
                <a:solidFill>
                  <a:schemeClr val="bg1"/>
                </a:solidFill>
                <a:latin typeface="Proxima Nova" panose="02000506030000020004" pitchFamily="50" charset="0"/>
              </a:rPr>
              <a:t>Jenna </a:t>
            </a:r>
            <a:r>
              <a:rPr lang="en-US" sz="2800" dirty="0">
                <a:solidFill>
                  <a:schemeClr val="bg1"/>
                </a:solidFill>
                <a:latin typeface="Proxima Nova" panose="02000506030000020004" pitchFamily="50" charset="0"/>
              </a:rPr>
              <a:t>Blair</a:t>
            </a:r>
          </a:p>
          <a:p>
            <a:pPr marL="914400" lvl="1" indent="-457200" algn="l">
              <a:buFont typeface="Arial" panose="020B0604020202020204" pitchFamily="34" charset="0"/>
              <a:buChar char="•"/>
            </a:pPr>
            <a:r>
              <a:rPr lang="en-US" sz="2800" dirty="0">
                <a:solidFill>
                  <a:schemeClr val="bg1"/>
                </a:solidFill>
                <a:latin typeface="Proxima Nova" panose="02000506030000020004" pitchFamily="50" charset="0"/>
              </a:rPr>
              <a:t>Stacey Brezing</a:t>
            </a:r>
          </a:p>
          <a:p>
            <a:pPr marL="914400" lvl="1" indent="-457200" algn="l">
              <a:buFont typeface="Arial" panose="020B0604020202020204" pitchFamily="34" charset="0"/>
              <a:buChar char="•"/>
            </a:pPr>
            <a:r>
              <a:rPr lang="en-US" sz="2800" dirty="0">
                <a:solidFill>
                  <a:schemeClr val="bg1"/>
                </a:solidFill>
                <a:latin typeface="Proxima Nova" panose="02000506030000020004" pitchFamily="50" charset="0"/>
              </a:rPr>
              <a:t>Gisela Escalera</a:t>
            </a:r>
          </a:p>
          <a:p>
            <a:pPr marL="914400" lvl="1" indent="-457200" algn="l">
              <a:buFont typeface="Arial" panose="020B0604020202020204" pitchFamily="34" charset="0"/>
              <a:buChar char="•"/>
            </a:pPr>
            <a:r>
              <a:rPr lang="en-US" sz="2800" dirty="0">
                <a:solidFill>
                  <a:schemeClr val="bg1"/>
                </a:solidFill>
                <a:latin typeface="Proxima Nova" panose="02000506030000020004" pitchFamily="50" charset="0"/>
              </a:rPr>
              <a:t>Shanna Fraites</a:t>
            </a:r>
          </a:p>
          <a:p>
            <a:pPr marL="914400" lvl="1" indent="-457200" algn="l">
              <a:buFont typeface="Arial" panose="020B0604020202020204" pitchFamily="34" charset="0"/>
              <a:buChar char="•"/>
            </a:pPr>
            <a:r>
              <a:rPr lang="en-US" sz="2800" dirty="0">
                <a:solidFill>
                  <a:schemeClr val="bg1"/>
                </a:solidFill>
                <a:latin typeface="Proxima Nova" panose="02000506030000020004" pitchFamily="50" charset="0"/>
              </a:rPr>
              <a:t>Eva </a:t>
            </a:r>
            <a:r>
              <a:rPr lang="en-US" sz="2800" dirty="0" err="1">
                <a:solidFill>
                  <a:schemeClr val="bg1"/>
                </a:solidFill>
                <a:latin typeface="Proxima Nova" panose="02000506030000020004" pitchFamily="50" charset="0"/>
              </a:rPr>
              <a:t>Guralnick</a:t>
            </a:r>
            <a:endParaRPr lang="en-US" sz="2800" dirty="0">
              <a:solidFill>
                <a:schemeClr val="bg1"/>
              </a:solidFill>
              <a:latin typeface="Proxima Nova" panose="02000506030000020004" pitchFamily="50" charset="0"/>
            </a:endParaRPr>
          </a:p>
          <a:p>
            <a:pPr marL="914400" lvl="1" indent="-457200" algn="l">
              <a:buFont typeface="Arial" panose="020B0604020202020204" pitchFamily="34" charset="0"/>
              <a:buChar char="•"/>
            </a:pPr>
            <a:r>
              <a:rPr lang="en-US" sz="2800" dirty="0">
                <a:solidFill>
                  <a:schemeClr val="bg1"/>
                </a:solidFill>
                <a:latin typeface="Proxima Nova" panose="02000506030000020004" pitchFamily="50" charset="0"/>
              </a:rPr>
              <a:t>Mary </a:t>
            </a:r>
            <a:r>
              <a:rPr lang="en-US" sz="2800" dirty="0" err="1">
                <a:solidFill>
                  <a:schemeClr val="bg1"/>
                </a:solidFill>
                <a:latin typeface="Proxima Nova" panose="02000506030000020004" pitchFamily="50" charset="0"/>
              </a:rPr>
              <a:t>Meyerzon</a:t>
            </a:r>
            <a:endParaRPr lang="en-US" sz="2800" dirty="0">
              <a:solidFill>
                <a:schemeClr val="bg1"/>
              </a:solidFill>
              <a:latin typeface="Proxima Nova" panose="02000506030000020004" pitchFamily="50" charset="0"/>
            </a:endParaRPr>
          </a:p>
          <a:p>
            <a:pPr marL="914400" lvl="1" indent="-457200" algn="l">
              <a:buFont typeface="Arial" panose="020B0604020202020204" pitchFamily="34" charset="0"/>
              <a:buChar char="•"/>
            </a:pPr>
            <a:r>
              <a:rPr lang="en-US" sz="2800" dirty="0">
                <a:solidFill>
                  <a:schemeClr val="bg1"/>
                </a:solidFill>
                <a:latin typeface="Proxima Nova" panose="02000506030000020004" pitchFamily="50" charset="0"/>
              </a:rPr>
              <a:t>Babette Orendain</a:t>
            </a:r>
          </a:p>
          <a:p>
            <a:pPr marL="914400" lvl="1" indent="-457200" algn="l">
              <a:buFont typeface="Arial" panose="020B0604020202020204" pitchFamily="34" charset="0"/>
              <a:buChar char="•"/>
            </a:pPr>
            <a:r>
              <a:rPr lang="en-US" sz="2800" dirty="0">
                <a:solidFill>
                  <a:schemeClr val="bg1"/>
                </a:solidFill>
                <a:latin typeface="Proxima Nova" panose="02000506030000020004" pitchFamily="50" charset="0"/>
              </a:rPr>
              <a:t>Tianna Sinnott</a:t>
            </a:r>
            <a:endParaRPr lang="en-US" dirty="0">
              <a:solidFill>
                <a:schemeClr val="bg1"/>
              </a:solidFill>
            </a:endParaRPr>
          </a:p>
        </p:txBody>
      </p:sp>
    </p:spTree>
    <p:extLst>
      <p:ext uri="{BB962C8B-B14F-4D97-AF65-F5344CB8AC3E}">
        <p14:creationId xmlns:p14="http://schemas.microsoft.com/office/powerpoint/2010/main" val="2251864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2044138"/>
            <a:ext cx="7642123" cy="5056157"/>
          </a:xfrm>
        </p:spPr>
        <p:txBody>
          <a:bodyPr vert="horz" lIns="91440" tIns="45720" rIns="91440" bIns="45720" rtlCol="0" anchor="t">
            <a:normAutofit/>
          </a:bodyPr>
          <a:lstStyle/>
          <a:p>
            <a:pPr>
              <a:lnSpc>
                <a:spcPct val="107000"/>
              </a:lnSpc>
              <a:spcBef>
                <a:spcPts val="0"/>
              </a:spcBef>
            </a:pPr>
            <a:r>
              <a:rPr lang="en-US" dirty="0">
                <a:latin typeface="Proxima Nova" panose="02000506030000020004"/>
              </a:rPr>
              <a:t>Are union employees allowed to opt out of lunch voluntarily?</a:t>
            </a:r>
          </a:p>
          <a:p>
            <a:pPr>
              <a:lnSpc>
                <a:spcPct val="107000"/>
              </a:lnSpc>
              <a:spcBef>
                <a:spcPts val="0"/>
              </a:spcBef>
            </a:pPr>
            <a:endParaRPr lang="en-US" dirty="0">
              <a:latin typeface="Proxima Nova" panose="02000506030000020004"/>
            </a:endParaRPr>
          </a:p>
          <a:p>
            <a:pPr>
              <a:lnSpc>
                <a:spcPct val="107000"/>
              </a:lnSpc>
              <a:spcBef>
                <a:spcPts val="0"/>
              </a:spcBef>
              <a:spcAft>
                <a:spcPts val="800"/>
              </a:spcAft>
            </a:pPr>
            <a:r>
              <a:rPr lang="en-US" dirty="0">
                <a:latin typeface="Proxima Nova" panose="02000506030000020004"/>
              </a:rPr>
              <a:t>Are union employees not allowed to work on site without a supervisor present</a:t>
            </a:r>
            <a:r>
              <a:rPr lang="en-US" dirty="0" smtClean="0">
                <a:latin typeface="Proxima Nova" panose="02000506030000020004"/>
              </a:rPr>
              <a:t>?</a:t>
            </a:r>
            <a:br>
              <a:rPr lang="en-US" dirty="0" smtClean="0">
                <a:latin typeface="Proxima Nova" panose="02000506030000020004"/>
              </a:rPr>
            </a:br>
            <a:endParaRPr lang="en-US" dirty="0">
              <a:latin typeface="Proxima Nova" panose="02000506030000020004"/>
            </a:endParaRPr>
          </a:p>
          <a:p>
            <a:pPr>
              <a:lnSpc>
                <a:spcPct val="107000"/>
              </a:lnSpc>
              <a:spcBef>
                <a:spcPts val="0"/>
              </a:spcBef>
              <a:spcAft>
                <a:spcPts val="800"/>
              </a:spcAft>
            </a:pPr>
            <a:r>
              <a:rPr lang="en-US" dirty="0">
                <a:latin typeface="Proxima Nova" panose="02000506030000020004"/>
              </a:rPr>
              <a:t>Is it true that preferential re-hire is only for the same position/classification that an employee was last employed? Does policy still exist?</a:t>
            </a:r>
          </a:p>
          <a:p>
            <a:pPr marL="0" lvl="0" indent="0">
              <a:buNone/>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Labor</a:t>
            </a:r>
            <a:endParaRPr lang="en-US" dirty="0">
              <a:latin typeface="Proxima Nova" panose="02000506030000020004"/>
            </a:endParaRPr>
          </a:p>
        </p:txBody>
      </p:sp>
    </p:spTree>
    <p:extLst>
      <p:ext uri="{BB962C8B-B14F-4D97-AF65-F5344CB8AC3E}">
        <p14:creationId xmlns:p14="http://schemas.microsoft.com/office/powerpoint/2010/main" val="2248129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690688"/>
            <a:ext cx="7642123" cy="5056157"/>
          </a:xfrm>
        </p:spPr>
        <p:txBody>
          <a:bodyPr vert="horz" lIns="91440" tIns="45720" rIns="91440" bIns="45720" rtlCol="0" anchor="t">
            <a:normAutofit/>
          </a:bodyPr>
          <a:lstStyle/>
          <a:p>
            <a:pPr marR="0">
              <a:lnSpc>
                <a:spcPct val="107000"/>
              </a:lnSpc>
              <a:spcBef>
                <a:spcPts val="0"/>
              </a:spcBef>
              <a:spcAft>
                <a:spcPts val="0"/>
              </a:spcAft>
            </a:pPr>
            <a:r>
              <a:rPr lang="en-US" dirty="0">
                <a:latin typeface="Proxima Nova" panose="02000506030000020004"/>
              </a:rPr>
              <a:t>You cannot take vacation the first 6 months with the university. Truth or myth?</a:t>
            </a:r>
          </a:p>
          <a:p>
            <a:pPr>
              <a:lnSpc>
                <a:spcPct val="107000"/>
              </a:lnSpc>
              <a:spcBef>
                <a:spcPts val="0"/>
              </a:spcBef>
            </a:pPr>
            <a:endParaRPr lang="en-US" dirty="0">
              <a:latin typeface="Proxima Nova" panose="02000506030000020004"/>
            </a:endParaRPr>
          </a:p>
          <a:p>
            <a:pPr>
              <a:lnSpc>
                <a:spcPct val="107000"/>
              </a:lnSpc>
              <a:spcBef>
                <a:spcPts val="0"/>
              </a:spcBef>
            </a:pPr>
            <a:r>
              <a:rPr lang="en-US" dirty="0">
                <a:latin typeface="Proxima Nova" panose="02000506030000020004"/>
              </a:rPr>
              <a:t>Is it a policy that the expectation is to have less than 12.5 days of sick call outs a year? If so where do we have such policy?</a:t>
            </a:r>
          </a:p>
          <a:p>
            <a:pPr>
              <a:lnSpc>
                <a:spcPct val="107000"/>
              </a:lnSpc>
              <a:spcBef>
                <a:spcPts val="0"/>
              </a:spcBef>
              <a:spcAft>
                <a:spcPts val="800"/>
              </a:spcAft>
            </a:pPr>
            <a:endParaRPr lang="en-US" dirty="0">
              <a:latin typeface="Proxima Nova" panose="02000506030000020004"/>
            </a:endParaRPr>
          </a:p>
          <a:p>
            <a:pPr>
              <a:lnSpc>
                <a:spcPct val="107000"/>
              </a:lnSpc>
              <a:spcBef>
                <a:spcPts val="0"/>
              </a:spcBef>
              <a:spcAft>
                <a:spcPts val="800"/>
              </a:spcAft>
            </a:pPr>
            <a:r>
              <a:rPr lang="en-US" dirty="0">
                <a:latin typeface="Proxima Nova" panose="02000506030000020004"/>
              </a:rPr>
              <a:t>You have to provide a doctor's note if you are out sick for more than 3 days</a:t>
            </a:r>
          </a:p>
          <a:p>
            <a:endParaRPr lang="en-US" dirty="0">
              <a:solidFill>
                <a:schemeClr val="bg2"/>
              </a:solidFill>
              <a:latin typeface="Proxima Nova" panose="02000506030000020004"/>
            </a:endParaRPr>
          </a:p>
          <a:p>
            <a:pPr marL="0" lvl="0" indent="0">
              <a:buNone/>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Sick and Vacation Time</a:t>
            </a:r>
            <a:endParaRPr lang="en-US" dirty="0">
              <a:latin typeface="Proxima Nova" panose="02000506030000020004"/>
            </a:endParaRPr>
          </a:p>
        </p:txBody>
      </p:sp>
    </p:spTree>
    <p:extLst>
      <p:ext uri="{BB962C8B-B14F-4D97-AF65-F5344CB8AC3E}">
        <p14:creationId xmlns:p14="http://schemas.microsoft.com/office/powerpoint/2010/main" val="2142576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677426"/>
            <a:ext cx="7642123" cy="5056157"/>
          </a:xfrm>
        </p:spPr>
        <p:txBody>
          <a:bodyPr vert="horz" lIns="91440" tIns="45720" rIns="91440" bIns="45720" rtlCol="0" anchor="t">
            <a:normAutofit fontScale="92500" lnSpcReduction="10000"/>
          </a:bodyPr>
          <a:lstStyle/>
          <a:p>
            <a:pPr>
              <a:lnSpc>
                <a:spcPct val="107000"/>
              </a:lnSpc>
              <a:spcBef>
                <a:spcPts val="0"/>
              </a:spcBef>
              <a:spcAft>
                <a:spcPts val="800"/>
              </a:spcAft>
            </a:pPr>
            <a:r>
              <a:rPr lang="en-US" sz="3000" dirty="0">
                <a:latin typeface="Proxima Nova" panose="02000506030000020004"/>
              </a:rPr>
              <a:t>Exempt </a:t>
            </a:r>
            <a:r>
              <a:rPr lang="en-US" sz="3000" dirty="0" smtClean="0">
                <a:latin typeface="Proxima Nova" panose="02000506030000020004"/>
              </a:rPr>
              <a:t>(salary) </a:t>
            </a:r>
            <a:r>
              <a:rPr lang="en-US" sz="3000" dirty="0">
                <a:latin typeface="Proxima Nova" panose="02000506030000020004"/>
              </a:rPr>
              <a:t>staff don’t need to utilize a vacation/wellness day on their time sheet as long as they work a minimum of 4 hours. </a:t>
            </a:r>
            <a:r>
              <a:rPr lang="en-US" sz="3000" dirty="0" smtClean="0">
                <a:latin typeface="Proxima Nova" panose="02000506030000020004"/>
              </a:rPr>
              <a:t/>
            </a:r>
            <a:br>
              <a:rPr lang="en-US" sz="3000" dirty="0" smtClean="0">
                <a:latin typeface="Proxima Nova" panose="02000506030000020004"/>
              </a:rPr>
            </a:br>
            <a:endParaRPr lang="en-US" sz="3000" dirty="0">
              <a:latin typeface="Proxima Nova" panose="02000506030000020004"/>
            </a:endParaRPr>
          </a:p>
          <a:p>
            <a:pPr>
              <a:lnSpc>
                <a:spcPct val="107000"/>
              </a:lnSpc>
              <a:spcBef>
                <a:spcPts val="0"/>
              </a:spcBef>
              <a:spcAft>
                <a:spcPts val="800"/>
              </a:spcAft>
            </a:pPr>
            <a:r>
              <a:rPr lang="en-US" sz="3000" dirty="0">
                <a:latin typeface="Proxima Nova" panose="02000506030000020004"/>
              </a:rPr>
              <a:t>Can exempt staff work a 4 days/10 hours a week schedule?</a:t>
            </a:r>
          </a:p>
          <a:p>
            <a:pPr>
              <a:lnSpc>
                <a:spcPct val="107000"/>
              </a:lnSpc>
              <a:spcBef>
                <a:spcPts val="0"/>
              </a:spcBef>
              <a:spcAft>
                <a:spcPts val="800"/>
              </a:spcAft>
            </a:pPr>
            <a:endParaRPr lang="en-US" sz="3000" dirty="0">
              <a:latin typeface="Proxima Nova" panose="02000506030000020004"/>
            </a:endParaRPr>
          </a:p>
          <a:p>
            <a:pPr>
              <a:lnSpc>
                <a:spcPct val="107000"/>
              </a:lnSpc>
              <a:spcBef>
                <a:spcPts val="0"/>
              </a:spcBef>
              <a:spcAft>
                <a:spcPts val="800"/>
              </a:spcAft>
            </a:pPr>
            <a:r>
              <a:rPr lang="en-US" sz="3000" dirty="0">
                <a:latin typeface="Proxima Nova" panose="02000506030000020004"/>
              </a:rPr>
              <a:t>Can staff remain on regular pay status (and not have to use vacation) when searching, applying and interviewing for a position at UCD? </a:t>
            </a:r>
          </a:p>
          <a:p>
            <a:endParaRPr lang="en-US" dirty="0">
              <a:solidFill>
                <a:schemeClr val="bg2"/>
              </a:solidFill>
              <a:latin typeface="Proxima Nova" panose="02000506030000020004"/>
            </a:endParaRPr>
          </a:p>
          <a:p>
            <a:pPr marL="0" lvl="0" indent="0">
              <a:buNone/>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Sick and Vacation Time</a:t>
            </a:r>
            <a:endParaRPr lang="en-US" dirty="0">
              <a:latin typeface="Proxima Nova" panose="02000506030000020004"/>
            </a:endParaRPr>
          </a:p>
        </p:txBody>
      </p:sp>
    </p:spTree>
    <p:extLst>
      <p:ext uri="{BB962C8B-B14F-4D97-AF65-F5344CB8AC3E}">
        <p14:creationId xmlns:p14="http://schemas.microsoft.com/office/powerpoint/2010/main" val="24530112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677426"/>
            <a:ext cx="7642123" cy="5056157"/>
          </a:xfrm>
        </p:spPr>
        <p:txBody>
          <a:bodyPr vert="horz" lIns="91440" tIns="45720" rIns="91440" bIns="45720" rtlCol="0" anchor="t">
            <a:normAutofit fontScale="85000" lnSpcReduction="20000"/>
          </a:bodyPr>
          <a:lstStyle/>
          <a:p>
            <a:pPr>
              <a:lnSpc>
                <a:spcPct val="107000"/>
              </a:lnSpc>
              <a:spcBef>
                <a:spcPts val="0"/>
              </a:spcBef>
            </a:pPr>
            <a:r>
              <a:rPr lang="en-US" sz="3300" dirty="0">
                <a:latin typeface="Proxima Nova" panose="02000506030000020004"/>
              </a:rPr>
              <a:t>Is it HR policy that everyone is expected to work the same amount of days in-person during the summer as we do during the academic year?</a:t>
            </a:r>
          </a:p>
          <a:p>
            <a:pPr>
              <a:lnSpc>
                <a:spcPct val="107000"/>
              </a:lnSpc>
              <a:spcBef>
                <a:spcPts val="0"/>
              </a:spcBef>
            </a:pPr>
            <a:endParaRPr lang="en-US" sz="3300" dirty="0">
              <a:latin typeface="Proxima Nova" panose="02000506030000020004"/>
            </a:endParaRPr>
          </a:p>
          <a:p>
            <a:pPr>
              <a:lnSpc>
                <a:spcPct val="107000"/>
              </a:lnSpc>
              <a:spcBef>
                <a:spcPts val="0"/>
              </a:spcBef>
            </a:pPr>
            <a:r>
              <a:rPr lang="en-US" sz="3300" dirty="0">
                <a:latin typeface="Proxima Nova" panose="02000506030000020004"/>
              </a:rPr>
              <a:t>Is it an HR policy that management must live in California?</a:t>
            </a:r>
          </a:p>
          <a:p>
            <a:pPr>
              <a:lnSpc>
                <a:spcPct val="107000"/>
              </a:lnSpc>
              <a:spcBef>
                <a:spcPts val="0"/>
              </a:spcBef>
            </a:pPr>
            <a:endParaRPr lang="en-US" sz="3300" dirty="0">
              <a:latin typeface="Proxima Nova" panose="02000506030000020004"/>
            </a:endParaRPr>
          </a:p>
          <a:p>
            <a:pPr>
              <a:lnSpc>
                <a:spcPct val="107000"/>
              </a:lnSpc>
              <a:spcBef>
                <a:spcPts val="0"/>
              </a:spcBef>
            </a:pPr>
            <a:r>
              <a:rPr lang="en-US" sz="3300" dirty="0">
                <a:latin typeface="Proxima Nova" panose="02000506030000020004"/>
              </a:rPr>
              <a:t>Is it campus practice that if a staff member temporarily works remotely (family member becomes ill and they have to provide care), that they have to forward their work phones to their personal devices? </a:t>
            </a:r>
          </a:p>
          <a:p>
            <a:endParaRPr lang="en-US" dirty="0">
              <a:solidFill>
                <a:schemeClr val="bg2"/>
              </a:solidFill>
              <a:latin typeface="Proxima Nova" panose="02000506030000020004"/>
            </a:endParaRPr>
          </a:p>
          <a:p>
            <a:pPr marL="0" lvl="0" indent="0">
              <a:buNone/>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Flexible Work</a:t>
            </a:r>
            <a:endParaRPr lang="en-US" dirty="0">
              <a:latin typeface="Proxima Nova" panose="02000506030000020004"/>
            </a:endParaRPr>
          </a:p>
        </p:txBody>
      </p:sp>
    </p:spTree>
    <p:extLst>
      <p:ext uri="{BB962C8B-B14F-4D97-AF65-F5344CB8AC3E}">
        <p14:creationId xmlns:p14="http://schemas.microsoft.com/office/powerpoint/2010/main" val="1991240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677426"/>
            <a:ext cx="7642123" cy="5056157"/>
          </a:xfrm>
        </p:spPr>
        <p:txBody>
          <a:bodyPr vert="horz" lIns="91440" tIns="45720" rIns="91440" bIns="45720" rtlCol="0" anchor="t">
            <a:normAutofit fontScale="77500" lnSpcReduction="20000"/>
          </a:bodyPr>
          <a:lstStyle/>
          <a:p>
            <a:pPr>
              <a:lnSpc>
                <a:spcPct val="107000"/>
              </a:lnSpc>
              <a:spcBef>
                <a:spcPts val="0"/>
              </a:spcBef>
              <a:spcAft>
                <a:spcPts val="800"/>
              </a:spcAft>
            </a:pPr>
            <a:r>
              <a:rPr lang="en-US" sz="3600" dirty="0">
                <a:latin typeface="Proxima Nova" panose="02000506030000020004"/>
                <a:ea typeface="Calibri" panose="020F0502020204030204" pitchFamily="34" charset="0"/>
                <a:cs typeface="Times New Roman" panose="02020603050405020304" pitchFamily="18" charset="0"/>
              </a:rPr>
              <a:t>A colleague is the caregiver of their severely disabled </a:t>
            </a:r>
            <a:r>
              <a:rPr lang="en-US" sz="3600" dirty="0" smtClean="0">
                <a:latin typeface="Proxima Nova" panose="02000506030000020004"/>
                <a:ea typeface="Calibri" panose="020F0502020204030204" pitchFamily="34" charset="0"/>
                <a:cs typeface="Times New Roman" panose="02020603050405020304" pitchFamily="18" charset="0"/>
              </a:rPr>
              <a:t>in-law </a:t>
            </a:r>
            <a:r>
              <a:rPr lang="en-US" sz="3600" dirty="0">
                <a:latin typeface="Proxima Nova" panose="02000506030000020004"/>
                <a:ea typeface="Calibri" panose="020F0502020204030204" pitchFamily="34" charset="0"/>
                <a:cs typeface="Times New Roman" panose="02020603050405020304" pitchFamily="18" charset="0"/>
              </a:rPr>
              <a:t>who lives in their home. Being able to work remotely has meant that they are present for their relative, who needs someone in the house but does not need intensive care that would interfere with work. Colleague is being told they must return to work in the office full-time even though they don't need to be in the office to do their job, because UC doesn't count in-laws for caregiving purposes. Is that true?</a:t>
            </a:r>
            <a:endParaRPr lang="en-US" sz="3600" dirty="0">
              <a:latin typeface="Proxima Nova" panose="02000506030000020004"/>
            </a:endParaRPr>
          </a:p>
          <a:p>
            <a:endParaRPr lang="en-US" dirty="0">
              <a:solidFill>
                <a:schemeClr val="bg2"/>
              </a:solidFill>
              <a:latin typeface="Proxima Nova" panose="02000506030000020004"/>
            </a:endParaRPr>
          </a:p>
          <a:p>
            <a:pPr marL="0" lvl="0" indent="0">
              <a:buNone/>
            </a:pP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Flexible Work</a:t>
            </a:r>
            <a:endParaRPr lang="en-US" dirty="0">
              <a:latin typeface="Proxima Nova" panose="02000506030000020004"/>
            </a:endParaRPr>
          </a:p>
        </p:txBody>
      </p:sp>
    </p:spTree>
    <p:extLst>
      <p:ext uri="{BB962C8B-B14F-4D97-AF65-F5344CB8AC3E}">
        <p14:creationId xmlns:p14="http://schemas.microsoft.com/office/powerpoint/2010/main" val="41614891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idx="1"/>
          </p:nvPr>
        </p:nvSpPr>
        <p:spPr>
          <a:xfrm>
            <a:off x="838200" y="1677426"/>
            <a:ext cx="7642123" cy="5056157"/>
          </a:xfrm>
        </p:spPr>
        <p:txBody>
          <a:bodyPr vert="horz" lIns="91440" tIns="45720" rIns="91440" bIns="45720" rtlCol="0" anchor="t">
            <a:normAutofit/>
          </a:bodyPr>
          <a:lstStyle/>
          <a:p>
            <a:r>
              <a:rPr lang="en-US" i="1" dirty="0">
                <a:latin typeface="Proxima Nova" panose="02000506030000020004"/>
                <a:ea typeface="Calibri" panose="020F0502020204030204" pitchFamily="34" charset="0"/>
                <a:cs typeface="Times New Roman" panose="02020603050405020304" pitchFamily="18" charset="0"/>
              </a:rPr>
              <a:t>Follow up with SISS: </a:t>
            </a:r>
          </a:p>
          <a:p>
            <a:pPr lvl="1"/>
            <a:r>
              <a:rPr lang="en-US" dirty="0">
                <a:latin typeface="Proxima Nova" panose="02000506030000020004"/>
                <a:ea typeface="Calibri" panose="020F0502020204030204" pitchFamily="34" charset="0"/>
                <a:cs typeface="Times New Roman" panose="02020603050405020304" pitchFamily="18" charset="0"/>
              </a:rPr>
              <a:t>Is it UC policy to render visa assistance for candidates for academic, but not staff positions?</a:t>
            </a:r>
          </a:p>
          <a:p>
            <a:endParaRPr lang="en-US" dirty="0">
              <a:latin typeface="Proxima Nova" panose="02000506030000020004"/>
            </a:endParaRPr>
          </a:p>
          <a:p>
            <a:r>
              <a:rPr lang="en-US" i="1" dirty="0">
                <a:latin typeface="Proxima Nova" panose="02000506030000020004"/>
              </a:rPr>
              <a:t>Follow up with ICC/Student Affairs: </a:t>
            </a:r>
          </a:p>
          <a:p>
            <a:pPr lvl="1"/>
            <a:r>
              <a:rPr lang="en-US" dirty="0">
                <a:latin typeface="Proxima Nova" panose="02000506030000020004"/>
                <a:ea typeface="Calibri" panose="020F0502020204030204" pitchFamily="34" charset="0"/>
                <a:cs typeface="Times New Roman" panose="02020603050405020304" pitchFamily="18" charset="0"/>
              </a:rPr>
              <a:t>Student assistants are not allowed to work more than 49%. </a:t>
            </a:r>
            <a:endParaRPr lang="en-US" dirty="0">
              <a:latin typeface="Proxima Nova" panose="02000506030000020004"/>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
        <p:nvSpPr>
          <p:cNvPr id="2" name="Title 1"/>
          <p:cNvSpPr>
            <a:spLocks noGrp="1"/>
          </p:cNvSpPr>
          <p:nvPr>
            <p:ph type="title"/>
          </p:nvPr>
        </p:nvSpPr>
        <p:spPr/>
        <p:txBody>
          <a:bodyPr/>
          <a:lstStyle/>
          <a:p>
            <a:r>
              <a:rPr lang="en-US" dirty="0" smtClean="0">
                <a:latin typeface="Proxima Nova" panose="02000506030000020004"/>
              </a:rPr>
              <a:t>Questions for Other Offices</a:t>
            </a:r>
            <a:endParaRPr lang="en-US" dirty="0">
              <a:latin typeface="Proxima Nova" panose="02000506030000020004"/>
            </a:endParaRPr>
          </a:p>
        </p:txBody>
      </p:sp>
    </p:spTree>
    <p:extLst>
      <p:ext uri="{BB962C8B-B14F-4D97-AF65-F5344CB8AC3E}">
        <p14:creationId xmlns:p14="http://schemas.microsoft.com/office/powerpoint/2010/main" val="4165653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656F6-8587-8D4C-9AFF-2E220BCC91D6}"/>
              </a:ext>
            </a:extLst>
          </p:cNvPr>
          <p:cNvSpPr>
            <a:spLocks noGrp="1"/>
          </p:cNvSpPr>
          <p:nvPr>
            <p:ph type="title"/>
          </p:nvPr>
        </p:nvSpPr>
        <p:spPr/>
        <p:txBody>
          <a:bodyPr>
            <a:noAutofit/>
          </a:bodyPr>
          <a:lstStyle/>
          <a:p>
            <a:r>
              <a:rPr lang="en-US" sz="4000" b="1" dirty="0">
                <a:latin typeface="Proxima Nova"/>
              </a:rPr>
              <a:t>Staff Engagement Working Group</a:t>
            </a:r>
          </a:p>
        </p:txBody>
      </p:sp>
      <p:sp>
        <p:nvSpPr>
          <p:cNvPr id="8" name="Text Placeholder 7"/>
          <p:cNvSpPr>
            <a:spLocks noGrp="1"/>
          </p:cNvSpPr>
          <p:nvPr>
            <p:ph idx="1"/>
          </p:nvPr>
        </p:nvSpPr>
        <p:spPr>
          <a:xfrm>
            <a:off x="838200" y="1521624"/>
            <a:ext cx="7642123" cy="5056157"/>
          </a:xfrm>
        </p:spPr>
        <p:txBody>
          <a:bodyPr vert="horz" lIns="91440" tIns="45720" rIns="91440" bIns="45720" rtlCol="0" anchor="t">
            <a:normAutofit lnSpcReduction="10000"/>
          </a:bodyPr>
          <a:lstStyle/>
          <a:p>
            <a:r>
              <a:rPr lang="en-US" sz="3200" dirty="0">
                <a:latin typeface="Proxima Nova"/>
              </a:rPr>
              <a:t>Charged in early 2022 with reviewing the 2021 Staff Engagement Survey results</a:t>
            </a:r>
          </a:p>
          <a:p>
            <a:r>
              <a:rPr lang="en-US" sz="3200" dirty="0">
                <a:latin typeface="Proxima Nova"/>
              </a:rPr>
              <a:t>Focused on three areas: </a:t>
            </a:r>
          </a:p>
          <a:p>
            <a:pPr lvl="1">
              <a:buFont typeface="Wingdings" panose="05000000000000000000" pitchFamily="2" charset="2"/>
              <a:buChar char="§"/>
            </a:pPr>
            <a:r>
              <a:rPr lang="en-US" sz="2800" dirty="0">
                <a:latin typeface="Proxima Nova"/>
              </a:rPr>
              <a:t>Career Development</a:t>
            </a:r>
            <a:endParaRPr lang="en-US" sz="2800" dirty="0">
              <a:latin typeface="Proxima Nova" panose="02000506030000020004" pitchFamily="50" charset="0"/>
            </a:endParaRPr>
          </a:p>
          <a:p>
            <a:pPr lvl="1">
              <a:buFont typeface="Wingdings" panose="05000000000000000000" pitchFamily="2" charset="2"/>
              <a:buChar char="§"/>
            </a:pPr>
            <a:r>
              <a:rPr lang="en-US" sz="2800" dirty="0" smtClean="0">
                <a:latin typeface="Proxima Nova"/>
              </a:rPr>
              <a:t>Diversity </a:t>
            </a:r>
            <a:r>
              <a:rPr lang="en-US" sz="2800" dirty="0">
                <a:latin typeface="Proxima Nova"/>
              </a:rPr>
              <a:t>and Inclusion</a:t>
            </a:r>
            <a:endParaRPr lang="en-US" sz="2800" dirty="0">
              <a:latin typeface="Proxima Nova" panose="02000506030000020004" pitchFamily="50" charset="0"/>
            </a:endParaRPr>
          </a:p>
          <a:p>
            <a:pPr lvl="1">
              <a:buFont typeface="Wingdings" panose="05000000000000000000" pitchFamily="2" charset="2"/>
              <a:buChar char="§"/>
            </a:pPr>
            <a:r>
              <a:rPr lang="en-US" sz="2800" dirty="0">
                <a:latin typeface="Proxima Nova"/>
              </a:rPr>
              <a:t>Retention</a:t>
            </a:r>
            <a:endParaRPr lang="en-US" sz="2800" dirty="0">
              <a:latin typeface="Proxima Nova" panose="02000506030000020004" pitchFamily="50" charset="0"/>
            </a:endParaRPr>
          </a:p>
          <a:p>
            <a:r>
              <a:rPr lang="en-US" sz="3200" dirty="0" smtClean="0">
                <a:latin typeface="Proxima Nova"/>
              </a:rPr>
              <a:t>Evaluated </a:t>
            </a:r>
            <a:r>
              <a:rPr lang="en-US" sz="3200" dirty="0">
                <a:latin typeface="Proxima Nova"/>
              </a:rPr>
              <a:t>survey </a:t>
            </a:r>
            <a:r>
              <a:rPr lang="en-US" sz="3200" dirty="0" smtClean="0">
                <a:latin typeface="Proxima Nova"/>
              </a:rPr>
              <a:t>data, interviewed campus partners and shared lived experiences</a:t>
            </a:r>
            <a:endParaRPr lang="en-US" sz="3200" dirty="0">
              <a:latin typeface="Proxima Nova" panose="02000506030000020004" pitchFamily="50" charset="0"/>
            </a:endParaRPr>
          </a:p>
          <a:p>
            <a:r>
              <a:rPr lang="en-US" sz="3200" dirty="0">
                <a:latin typeface="Proxima Nova"/>
              </a:rPr>
              <a:t>Identified </a:t>
            </a:r>
            <a:r>
              <a:rPr lang="en-US" sz="3200" dirty="0" smtClean="0">
                <a:latin typeface="Proxima Nova"/>
              </a:rPr>
              <a:t>recommendations</a:t>
            </a:r>
            <a:endParaRPr lang="en-US" sz="3200" dirty="0">
              <a:latin typeface="Proxima Nova" panose="02000506030000020004" pitchFamily="50" charset="0"/>
            </a:endParaRPr>
          </a:p>
          <a:p>
            <a:endParaRPr lang="en-US" sz="3200" dirty="0">
              <a:latin typeface="Proxima Nova" panose="02000506030000020004" pitchFamily="50" charset="0"/>
            </a:endParaRPr>
          </a:p>
          <a:p>
            <a:endParaRPr lang="en-US" sz="3200" dirty="0">
              <a:latin typeface="Proxima Nova" panose="02000506030000020004" pitchFamily="50" charset="0"/>
            </a:endParaRPr>
          </a:p>
        </p:txBody>
      </p:sp>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3" name="Picture 12">
            <a:extLst>
              <a:ext uri="{FF2B5EF4-FFF2-40B4-BE49-F238E27FC236}">
                <a16:creationId xmlns:a16="http://schemas.microsoft.com/office/drawing/2014/main" id="{963D212E-1A09-AE4E-ABB9-5CB083C681A0}"/>
              </a:ext>
            </a:extLst>
          </p:cNvPr>
          <p:cNvPicPr>
            <a:picLocks noChangeAspect="1"/>
          </p:cNvPicPr>
          <p:nvPr/>
        </p:nvPicPr>
        <p:blipFill>
          <a:blip r:embed="rId4"/>
          <a:stretch>
            <a:fillRect/>
          </a:stretch>
        </p:blipFill>
        <p:spPr>
          <a:xfrm>
            <a:off x="7239673" y="-572957"/>
            <a:ext cx="8572500" cy="6858000"/>
          </a:xfrm>
          <a:prstGeom prst="rect">
            <a:avLst/>
          </a:prstGeom>
        </p:spPr>
      </p:pic>
    </p:spTree>
    <p:extLst>
      <p:ext uri="{BB962C8B-B14F-4D97-AF65-F5344CB8AC3E}">
        <p14:creationId xmlns:p14="http://schemas.microsoft.com/office/powerpoint/2010/main" val="365274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584645" y="5941262"/>
            <a:ext cx="1853116" cy="617706"/>
          </a:xfrm>
          <a:prstGeom prst="rect">
            <a:avLst/>
          </a:prstGeom>
        </p:spPr>
      </p:pic>
      <p:pic>
        <p:nvPicPr>
          <p:cNvPr id="5" name="Content Placeholder 4">
            <a:extLst>
              <a:ext uri="{FF2B5EF4-FFF2-40B4-BE49-F238E27FC236}">
                <a16:creationId xmlns:a16="http://schemas.microsoft.com/office/drawing/2014/main" id="{1660C1D4-1CA7-4731-AFDA-71DFF3F83759}"/>
              </a:ext>
            </a:extLst>
          </p:cNvPr>
          <p:cNvPicPr>
            <a:picLocks noGrp="1" noChangeAspect="1"/>
          </p:cNvPicPr>
          <p:nvPr>
            <p:ph idx="1"/>
          </p:nvPr>
        </p:nvPicPr>
        <p:blipFill rotWithShape="1">
          <a:blip r:embed="rId4"/>
          <a:srcRect/>
          <a:stretch/>
        </p:blipFill>
        <p:spPr>
          <a:xfrm>
            <a:off x="844550" y="299032"/>
            <a:ext cx="8975045" cy="5481765"/>
          </a:xfrm>
          <a:prstGeom prst="rect">
            <a:avLst/>
          </a:prstGeom>
        </p:spPr>
      </p:pic>
      <p:sp>
        <p:nvSpPr>
          <p:cNvPr id="10" name="Rounded Rectangle 1">
            <a:extLst>
              <a:ext uri="{FF2B5EF4-FFF2-40B4-BE49-F238E27FC236}">
                <a16:creationId xmlns:a16="http://schemas.microsoft.com/office/drawing/2014/main" id="{CFDC62F1-81B6-489A-876E-7DC7BC0037B0}"/>
              </a:ext>
            </a:extLst>
          </p:cNvPr>
          <p:cNvSpPr/>
          <p:nvPr/>
        </p:nvSpPr>
        <p:spPr>
          <a:xfrm>
            <a:off x="634999" y="1546578"/>
            <a:ext cx="9184596" cy="413173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785F04B5-0045-4CB1-BD94-BEDE7C36EBF7}"/>
              </a:ext>
            </a:extLst>
          </p:cNvPr>
          <p:cNvPicPr>
            <a:picLocks noChangeAspect="1"/>
          </p:cNvPicPr>
          <p:nvPr/>
        </p:nvPicPr>
        <p:blipFill>
          <a:blip r:embed="rId5">
            <a:duotone>
              <a:schemeClr val="accent5">
                <a:shade val="45000"/>
                <a:satMod val="135000"/>
              </a:schemeClr>
              <a:prstClr val="white"/>
            </a:duotone>
            <a:extLst>
              <a:ext uri="{BEBA8EAE-BF5A-486C-A8C5-ECC9F3942E4B}">
                <a14:imgProps xmlns:a14="http://schemas.microsoft.com/office/drawing/2010/main">
                  <a14:imgLayer r:embed="rId6">
                    <a14:imgEffect>
                      <a14:saturation sat="0"/>
                    </a14:imgEffect>
                    <a14:imgEffect>
                      <a14:brightnessContrast bright="40000"/>
                    </a14:imgEffect>
                  </a14:imgLayer>
                </a14:imgProps>
              </a:ext>
            </a:extLst>
          </a:blip>
          <a:stretch>
            <a:fillRect/>
          </a:stretch>
        </p:blipFill>
        <p:spPr>
          <a:xfrm>
            <a:off x="9819595" y="299032"/>
            <a:ext cx="3822106" cy="5733157"/>
          </a:xfrm>
          <a:prstGeom prst="rect">
            <a:avLst/>
          </a:prstGeom>
        </p:spPr>
      </p:pic>
      <p:sp>
        <p:nvSpPr>
          <p:cNvPr id="2" name="Right Arrow 1"/>
          <p:cNvSpPr/>
          <p:nvPr/>
        </p:nvSpPr>
        <p:spPr>
          <a:xfrm>
            <a:off x="736146" y="2307885"/>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736145" y="2542283"/>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736146" y="4261585"/>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6159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1" name="Picture 10">
            <a:extLst>
              <a:ext uri="{FF2B5EF4-FFF2-40B4-BE49-F238E27FC236}">
                <a16:creationId xmlns:a16="http://schemas.microsoft.com/office/drawing/2014/main" id="{785F04B5-0045-4CB1-BD94-BEDE7C36EBF7}"/>
              </a:ext>
            </a:extLst>
          </p:cNvPr>
          <p:cNvPicPr>
            <a:picLocks noChangeAspect="1"/>
          </p:cNvPicPr>
          <p:nvPr/>
        </p:nvPicPr>
        <p:blipFill>
          <a:blip r:embed="rId4">
            <a:duotone>
              <a:schemeClr val="accent5">
                <a:shade val="45000"/>
                <a:satMod val="135000"/>
              </a:schemeClr>
              <a:prstClr val="white"/>
            </a:duotone>
            <a:extLst>
              <a:ext uri="{BEBA8EAE-BF5A-486C-A8C5-ECC9F3942E4B}">
                <a14:imgProps xmlns:a14="http://schemas.microsoft.com/office/drawing/2010/main">
                  <a14:imgLayer r:embed="rId5">
                    <a14:imgEffect>
                      <a14:saturation sat="0"/>
                    </a14:imgEffect>
                    <a14:imgEffect>
                      <a14:brightnessContrast bright="40000"/>
                    </a14:imgEffect>
                  </a14:imgLayer>
                </a14:imgProps>
              </a:ext>
            </a:extLst>
          </a:blip>
          <a:stretch>
            <a:fillRect/>
          </a:stretch>
        </p:blipFill>
        <p:spPr>
          <a:xfrm>
            <a:off x="9436397" y="47640"/>
            <a:ext cx="3822106" cy="5733157"/>
          </a:xfrm>
          <a:prstGeom prst="rect">
            <a:avLst/>
          </a:prstGeom>
        </p:spPr>
      </p:pic>
      <p:pic>
        <p:nvPicPr>
          <p:cNvPr id="2" name="Picture 1">
            <a:extLst>
              <a:ext uri="{FF2B5EF4-FFF2-40B4-BE49-F238E27FC236}">
                <a16:creationId xmlns:a16="http://schemas.microsoft.com/office/drawing/2014/main" id="{4BA5461E-FFBE-4933-AE79-C913E9C0B41A}"/>
              </a:ext>
            </a:extLst>
          </p:cNvPr>
          <p:cNvPicPr>
            <a:picLocks noChangeAspect="1"/>
          </p:cNvPicPr>
          <p:nvPr/>
        </p:nvPicPr>
        <p:blipFill>
          <a:blip r:embed="rId6"/>
          <a:stretch>
            <a:fillRect/>
          </a:stretch>
        </p:blipFill>
        <p:spPr>
          <a:xfrm>
            <a:off x="842564" y="375326"/>
            <a:ext cx="8769466" cy="5405471"/>
          </a:xfrm>
          <a:prstGeom prst="rect">
            <a:avLst/>
          </a:prstGeom>
        </p:spPr>
      </p:pic>
      <p:sp>
        <p:nvSpPr>
          <p:cNvPr id="10" name="Rounded Rectangle 1">
            <a:extLst>
              <a:ext uri="{FF2B5EF4-FFF2-40B4-BE49-F238E27FC236}">
                <a16:creationId xmlns:a16="http://schemas.microsoft.com/office/drawing/2014/main" id="{CFDC62F1-81B6-489A-876E-7DC7BC0037B0}"/>
              </a:ext>
            </a:extLst>
          </p:cNvPr>
          <p:cNvSpPr/>
          <p:nvPr/>
        </p:nvSpPr>
        <p:spPr>
          <a:xfrm>
            <a:off x="634999" y="1546578"/>
            <a:ext cx="9184596" cy="413173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Right Arrow 5"/>
          <p:cNvSpPr/>
          <p:nvPr/>
        </p:nvSpPr>
        <p:spPr>
          <a:xfrm>
            <a:off x="699786" y="2259229"/>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99785" y="2493627"/>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99786" y="4398559"/>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6154911" y="1329338"/>
            <a:ext cx="829876" cy="4525896"/>
          </a:xfrm>
          <a:prstGeom prst="rect">
            <a:avLst/>
          </a:prstGeom>
          <a:noFill/>
          <a:ln w="571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1511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1" name="Picture 10">
            <a:extLst>
              <a:ext uri="{FF2B5EF4-FFF2-40B4-BE49-F238E27FC236}">
                <a16:creationId xmlns:a16="http://schemas.microsoft.com/office/drawing/2014/main" id="{785F04B5-0045-4CB1-BD94-BEDE7C36EBF7}"/>
              </a:ext>
            </a:extLst>
          </p:cNvPr>
          <p:cNvPicPr>
            <a:picLocks noChangeAspect="1"/>
          </p:cNvPicPr>
          <p:nvPr/>
        </p:nvPicPr>
        <p:blipFill>
          <a:blip r:embed="rId4">
            <a:duotone>
              <a:schemeClr val="accent5">
                <a:shade val="45000"/>
                <a:satMod val="135000"/>
              </a:schemeClr>
              <a:prstClr val="white"/>
            </a:duotone>
            <a:extLst>
              <a:ext uri="{BEBA8EAE-BF5A-486C-A8C5-ECC9F3942E4B}">
                <a14:imgProps xmlns:a14="http://schemas.microsoft.com/office/drawing/2010/main">
                  <a14:imgLayer r:embed="rId5">
                    <a14:imgEffect>
                      <a14:saturation sat="0"/>
                    </a14:imgEffect>
                    <a14:imgEffect>
                      <a14:brightnessContrast bright="40000"/>
                    </a14:imgEffect>
                  </a14:imgLayer>
                </a14:imgProps>
              </a:ext>
            </a:extLst>
          </a:blip>
          <a:stretch>
            <a:fillRect/>
          </a:stretch>
        </p:blipFill>
        <p:spPr>
          <a:xfrm>
            <a:off x="9436397" y="47640"/>
            <a:ext cx="3822106" cy="5733157"/>
          </a:xfrm>
          <a:prstGeom prst="rect">
            <a:avLst/>
          </a:prstGeom>
        </p:spPr>
      </p:pic>
      <p:pic>
        <p:nvPicPr>
          <p:cNvPr id="3" name="Picture 2">
            <a:extLst>
              <a:ext uri="{FF2B5EF4-FFF2-40B4-BE49-F238E27FC236}">
                <a16:creationId xmlns:a16="http://schemas.microsoft.com/office/drawing/2014/main" id="{797C8170-B3DE-40AA-B32F-995B09836642}"/>
              </a:ext>
            </a:extLst>
          </p:cNvPr>
          <p:cNvPicPr>
            <a:picLocks noChangeAspect="1"/>
          </p:cNvPicPr>
          <p:nvPr/>
        </p:nvPicPr>
        <p:blipFill>
          <a:blip r:embed="rId6"/>
          <a:stretch>
            <a:fillRect/>
          </a:stretch>
        </p:blipFill>
        <p:spPr>
          <a:xfrm>
            <a:off x="793299" y="323148"/>
            <a:ext cx="8701035" cy="5355164"/>
          </a:xfrm>
          <a:prstGeom prst="rect">
            <a:avLst/>
          </a:prstGeom>
        </p:spPr>
      </p:pic>
      <p:sp>
        <p:nvSpPr>
          <p:cNvPr id="10" name="Rounded Rectangle 1">
            <a:extLst>
              <a:ext uri="{FF2B5EF4-FFF2-40B4-BE49-F238E27FC236}">
                <a16:creationId xmlns:a16="http://schemas.microsoft.com/office/drawing/2014/main" id="{CFDC62F1-81B6-489A-876E-7DC7BC0037B0}"/>
              </a:ext>
            </a:extLst>
          </p:cNvPr>
          <p:cNvSpPr/>
          <p:nvPr/>
        </p:nvSpPr>
        <p:spPr>
          <a:xfrm>
            <a:off x="520524" y="1528558"/>
            <a:ext cx="9262705" cy="413173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Right Arrow 5"/>
          <p:cNvSpPr/>
          <p:nvPr/>
        </p:nvSpPr>
        <p:spPr>
          <a:xfrm>
            <a:off x="621912" y="2176624"/>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21911" y="2411022"/>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21912" y="4315954"/>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635490" y="1306144"/>
            <a:ext cx="829876" cy="4525896"/>
          </a:xfrm>
          <a:prstGeom prst="rect">
            <a:avLst/>
          </a:prstGeom>
          <a:noFill/>
          <a:ln w="571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272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1" name="Picture 10">
            <a:extLst>
              <a:ext uri="{FF2B5EF4-FFF2-40B4-BE49-F238E27FC236}">
                <a16:creationId xmlns:a16="http://schemas.microsoft.com/office/drawing/2014/main" id="{785F04B5-0045-4CB1-BD94-BEDE7C36EBF7}"/>
              </a:ext>
            </a:extLst>
          </p:cNvPr>
          <p:cNvPicPr>
            <a:picLocks noChangeAspect="1"/>
          </p:cNvPicPr>
          <p:nvPr/>
        </p:nvPicPr>
        <p:blipFill>
          <a:blip r:embed="rId4">
            <a:duotone>
              <a:schemeClr val="accent5">
                <a:shade val="45000"/>
                <a:satMod val="135000"/>
              </a:schemeClr>
              <a:prstClr val="white"/>
            </a:duotone>
            <a:extLst>
              <a:ext uri="{BEBA8EAE-BF5A-486C-A8C5-ECC9F3942E4B}">
                <a14:imgProps xmlns:a14="http://schemas.microsoft.com/office/drawing/2010/main">
                  <a14:imgLayer r:embed="rId5">
                    <a14:imgEffect>
                      <a14:saturation sat="0"/>
                    </a14:imgEffect>
                    <a14:imgEffect>
                      <a14:brightnessContrast bright="40000"/>
                    </a14:imgEffect>
                  </a14:imgLayer>
                </a14:imgProps>
              </a:ext>
            </a:extLst>
          </a:blip>
          <a:stretch>
            <a:fillRect/>
          </a:stretch>
        </p:blipFill>
        <p:spPr>
          <a:xfrm>
            <a:off x="9436397" y="47640"/>
            <a:ext cx="3822106" cy="5733157"/>
          </a:xfrm>
          <a:prstGeom prst="rect">
            <a:avLst/>
          </a:prstGeom>
        </p:spPr>
      </p:pic>
      <p:pic>
        <p:nvPicPr>
          <p:cNvPr id="2" name="Picture 1">
            <a:extLst>
              <a:ext uri="{FF2B5EF4-FFF2-40B4-BE49-F238E27FC236}">
                <a16:creationId xmlns:a16="http://schemas.microsoft.com/office/drawing/2014/main" id="{C3130B56-B701-466E-983D-FF2406F24B43}"/>
              </a:ext>
            </a:extLst>
          </p:cNvPr>
          <p:cNvPicPr>
            <a:picLocks noChangeAspect="1"/>
          </p:cNvPicPr>
          <p:nvPr/>
        </p:nvPicPr>
        <p:blipFill>
          <a:blip r:embed="rId6"/>
          <a:stretch>
            <a:fillRect/>
          </a:stretch>
        </p:blipFill>
        <p:spPr>
          <a:xfrm>
            <a:off x="1000883" y="568796"/>
            <a:ext cx="8228594" cy="5212001"/>
          </a:xfrm>
          <a:prstGeom prst="rect">
            <a:avLst/>
          </a:prstGeom>
        </p:spPr>
      </p:pic>
      <p:sp>
        <p:nvSpPr>
          <p:cNvPr id="10" name="Rounded Rectangle 1">
            <a:extLst>
              <a:ext uri="{FF2B5EF4-FFF2-40B4-BE49-F238E27FC236}">
                <a16:creationId xmlns:a16="http://schemas.microsoft.com/office/drawing/2014/main" id="{CFDC62F1-81B6-489A-876E-7DC7BC0037B0}"/>
              </a:ext>
            </a:extLst>
          </p:cNvPr>
          <p:cNvSpPr/>
          <p:nvPr/>
        </p:nvSpPr>
        <p:spPr>
          <a:xfrm>
            <a:off x="634999" y="1546578"/>
            <a:ext cx="9184596" cy="413173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Right Arrow 5"/>
          <p:cNvSpPr/>
          <p:nvPr/>
        </p:nvSpPr>
        <p:spPr>
          <a:xfrm>
            <a:off x="784076" y="2305818"/>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84075" y="2540216"/>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784074" y="4345268"/>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7420" y="1360074"/>
            <a:ext cx="3932071" cy="4525896"/>
          </a:xfrm>
          <a:prstGeom prst="rect">
            <a:avLst/>
          </a:prstGeom>
          <a:noFill/>
          <a:ln w="571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0421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494334" y="5780797"/>
            <a:ext cx="1853116" cy="617706"/>
          </a:xfrm>
          <a:prstGeom prst="rect">
            <a:avLst/>
          </a:prstGeom>
        </p:spPr>
      </p:pic>
      <p:pic>
        <p:nvPicPr>
          <p:cNvPr id="11" name="Picture 10">
            <a:extLst>
              <a:ext uri="{FF2B5EF4-FFF2-40B4-BE49-F238E27FC236}">
                <a16:creationId xmlns:a16="http://schemas.microsoft.com/office/drawing/2014/main" id="{785F04B5-0045-4CB1-BD94-BEDE7C36EBF7}"/>
              </a:ext>
            </a:extLst>
          </p:cNvPr>
          <p:cNvPicPr>
            <a:picLocks noChangeAspect="1"/>
          </p:cNvPicPr>
          <p:nvPr/>
        </p:nvPicPr>
        <p:blipFill>
          <a:blip r:embed="rId4">
            <a:duotone>
              <a:schemeClr val="accent5">
                <a:shade val="45000"/>
                <a:satMod val="135000"/>
              </a:schemeClr>
              <a:prstClr val="white"/>
            </a:duotone>
            <a:extLst>
              <a:ext uri="{BEBA8EAE-BF5A-486C-A8C5-ECC9F3942E4B}">
                <a14:imgProps xmlns:a14="http://schemas.microsoft.com/office/drawing/2010/main">
                  <a14:imgLayer r:embed="rId5">
                    <a14:imgEffect>
                      <a14:saturation sat="0"/>
                    </a14:imgEffect>
                    <a14:imgEffect>
                      <a14:brightnessContrast bright="40000"/>
                    </a14:imgEffect>
                  </a14:imgLayer>
                </a14:imgProps>
              </a:ext>
            </a:extLst>
          </a:blip>
          <a:stretch>
            <a:fillRect/>
          </a:stretch>
        </p:blipFill>
        <p:spPr>
          <a:xfrm>
            <a:off x="9436397" y="47640"/>
            <a:ext cx="3822106" cy="5733157"/>
          </a:xfrm>
          <a:prstGeom prst="rect">
            <a:avLst/>
          </a:prstGeom>
        </p:spPr>
      </p:pic>
      <p:pic>
        <p:nvPicPr>
          <p:cNvPr id="3" name="Picture 2">
            <a:extLst>
              <a:ext uri="{FF2B5EF4-FFF2-40B4-BE49-F238E27FC236}">
                <a16:creationId xmlns:a16="http://schemas.microsoft.com/office/drawing/2014/main" id="{93D4ADD6-7A93-49B4-A73A-8452810C60DC}"/>
              </a:ext>
            </a:extLst>
          </p:cNvPr>
          <p:cNvPicPr>
            <a:picLocks noChangeAspect="1"/>
          </p:cNvPicPr>
          <p:nvPr/>
        </p:nvPicPr>
        <p:blipFill>
          <a:blip r:embed="rId6"/>
          <a:stretch>
            <a:fillRect/>
          </a:stretch>
        </p:blipFill>
        <p:spPr>
          <a:xfrm>
            <a:off x="828549" y="805691"/>
            <a:ext cx="7430592" cy="4601687"/>
          </a:xfrm>
          <a:prstGeom prst="rect">
            <a:avLst/>
          </a:prstGeom>
        </p:spPr>
      </p:pic>
      <p:pic>
        <p:nvPicPr>
          <p:cNvPr id="4" name="Picture 3">
            <a:extLst>
              <a:ext uri="{FF2B5EF4-FFF2-40B4-BE49-F238E27FC236}">
                <a16:creationId xmlns:a16="http://schemas.microsoft.com/office/drawing/2014/main" id="{FE494D50-6B6B-4E46-86B1-3708996E6C5A}"/>
              </a:ext>
            </a:extLst>
          </p:cNvPr>
          <p:cNvPicPr>
            <a:picLocks noChangeAspect="1"/>
          </p:cNvPicPr>
          <p:nvPr/>
        </p:nvPicPr>
        <p:blipFill>
          <a:blip r:embed="rId7"/>
          <a:stretch>
            <a:fillRect/>
          </a:stretch>
        </p:blipFill>
        <p:spPr>
          <a:xfrm>
            <a:off x="8218953" y="1829948"/>
            <a:ext cx="1566775" cy="3492763"/>
          </a:xfrm>
          <a:prstGeom prst="rect">
            <a:avLst/>
          </a:prstGeom>
        </p:spPr>
      </p:pic>
      <p:sp>
        <p:nvSpPr>
          <p:cNvPr id="10" name="Rounded Rectangle 1">
            <a:extLst>
              <a:ext uri="{FF2B5EF4-FFF2-40B4-BE49-F238E27FC236}">
                <a16:creationId xmlns:a16="http://schemas.microsoft.com/office/drawing/2014/main" id="{CFDC62F1-81B6-489A-876E-7DC7BC0037B0}"/>
              </a:ext>
            </a:extLst>
          </p:cNvPr>
          <p:cNvSpPr/>
          <p:nvPr/>
        </p:nvSpPr>
        <p:spPr>
          <a:xfrm>
            <a:off x="508764" y="1546578"/>
            <a:ext cx="9310831" cy="413173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8AB20E1D-70A1-4BA7-8F93-DC0E7578D05D}"/>
              </a:ext>
            </a:extLst>
          </p:cNvPr>
          <p:cNvSpPr/>
          <p:nvPr/>
        </p:nvSpPr>
        <p:spPr>
          <a:xfrm>
            <a:off x="4143022" y="805691"/>
            <a:ext cx="959556" cy="373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Right Arrow 7"/>
          <p:cNvSpPr/>
          <p:nvPr/>
        </p:nvSpPr>
        <p:spPr>
          <a:xfrm>
            <a:off x="635000" y="2388207"/>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34999" y="2622605"/>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35000" y="4211449"/>
            <a:ext cx="216807" cy="89906"/>
          </a:xfrm>
          <a:prstGeom prst="rightArrow">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33580" y="1349497"/>
            <a:ext cx="767040" cy="4525896"/>
          </a:xfrm>
          <a:prstGeom prst="rect">
            <a:avLst/>
          </a:prstGeom>
          <a:noFill/>
          <a:ln w="571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5049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C Davis ">
      <a:dk1>
        <a:srgbClr val="002754"/>
      </a:dk1>
      <a:lt1>
        <a:srgbClr val="FFFFFF"/>
      </a:lt1>
      <a:dk2>
        <a:srgbClr val="44546A"/>
      </a:dk2>
      <a:lt2>
        <a:srgbClr val="DAAA01"/>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11680</TotalTime>
  <Words>2786</Words>
  <Application>Microsoft Office PowerPoint</Application>
  <PresentationFormat>Widescreen</PresentationFormat>
  <Paragraphs>254</Paragraphs>
  <Slides>35</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Calibri</vt:lpstr>
      <vt:lpstr>Calibri Light</vt:lpstr>
      <vt:lpstr>Helvetica</vt:lpstr>
      <vt:lpstr>Proxima Nova</vt:lpstr>
      <vt:lpstr>Proxima Nova Semibold</vt:lpstr>
      <vt:lpstr>Times New Roman</vt:lpstr>
      <vt:lpstr>Wingdings</vt:lpstr>
      <vt:lpstr>Office Theme</vt:lpstr>
      <vt:lpstr>STAFF ASSEMBLY GENERAL MONTHLY MEETING </vt:lpstr>
      <vt:lpstr>PowerPoint Presentation</vt:lpstr>
      <vt:lpstr>STAFF ENGAGEMENT WORKING GROUP</vt:lpstr>
      <vt:lpstr>Staff Engagement Working Group</vt:lpstr>
      <vt:lpstr>PowerPoint Presentation</vt:lpstr>
      <vt:lpstr>PowerPoint Presentation</vt:lpstr>
      <vt:lpstr>PowerPoint Presentation</vt:lpstr>
      <vt:lpstr>PowerPoint Presentation</vt:lpstr>
      <vt:lpstr>PowerPoint Presentation</vt:lpstr>
      <vt:lpstr>2022 Staff Experience Survey</vt:lpstr>
      <vt:lpstr>Interviews</vt:lpstr>
      <vt:lpstr>Recommendations Diversity &amp; Inclusion</vt:lpstr>
      <vt:lpstr>Recommendations Career Development</vt:lpstr>
      <vt:lpstr>Recommendations Retention</vt:lpstr>
      <vt:lpstr>Staff Engagement Working Group</vt:lpstr>
      <vt:lpstr>HUMAN RESOURCES “MYTH BUSTERS” SESSION 2</vt:lpstr>
      <vt:lpstr>Talent Acquisition</vt:lpstr>
      <vt:lpstr>Talent Acquisition</vt:lpstr>
      <vt:lpstr>Compensation/Talent Acquisition</vt:lpstr>
      <vt:lpstr>Compensation/Talent Acquisition</vt:lpstr>
      <vt:lpstr>Compensation &amp; Classification</vt:lpstr>
      <vt:lpstr>Compensation &amp; Classification</vt:lpstr>
      <vt:lpstr>STAR Awards</vt:lpstr>
      <vt:lpstr>STAR Awards</vt:lpstr>
      <vt:lpstr>Benefits</vt:lpstr>
      <vt:lpstr>Equity Increases</vt:lpstr>
      <vt:lpstr>Personnel Files</vt:lpstr>
      <vt:lpstr>Performance Appraisals</vt:lpstr>
      <vt:lpstr>Personnel</vt:lpstr>
      <vt:lpstr>Labor</vt:lpstr>
      <vt:lpstr>Sick and Vacation Time</vt:lpstr>
      <vt:lpstr>Sick and Vacation Time</vt:lpstr>
      <vt:lpstr>Flexible Work</vt:lpstr>
      <vt:lpstr>Flexible Work</vt:lpstr>
      <vt:lpstr>Questions for Other Offices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TEACHING &amp;TA AWARDS</dc:title>
  <dc:creator>Alexandra N Villanueva</dc:creator>
  <cp:lastModifiedBy>Jennifer N Jackson</cp:lastModifiedBy>
  <cp:revision>181</cp:revision>
  <dcterms:created xsi:type="dcterms:W3CDTF">2020-07-10T20:04:45Z</dcterms:created>
  <dcterms:modified xsi:type="dcterms:W3CDTF">2022-07-12T18:18:30Z</dcterms:modified>
</cp:coreProperties>
</file>