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856" r:id="rId2"/>
  </p:sldMasterIdLst>
  <p:notesMasterIdLst>
    <p:notesMasterId r:id="rId23"/>
  </p:notesMasterIdLst>
  <p:sldIdLst>
    <p:sldId id="256" r:id="rId3"/>
    <p:sldId id="345" r:id="rId4"/>
    <p:sldId id="330" r:id="rId5"/>
    <p:sldId id="260" r:id="rId6"/>
    <p:sldId id="316" r:id="rId7"/>
    <p:sldId id="331" r:id="rId8"/>
    <p:sldId id="328" r:id="rId9"/>
    <p:sldId id="318" r:id="rId10"/>
    <p:sldId id="315" r:id="rId11"/>
    <p:sldId id="335" r:id="rId12"/>
    <p:sldId id="337" r:id="rId13"/>
    <p:sldId id="320" r:id="rId14"/>
    <p:sldId id="339" r:id="rId15"/>
    <p:sldId id="342" r:id="rId16"/>
    <p:sldId id="344" r:id="rId17"/>
    <p:sldId id="346" r:id="rId18"/>
    <p:sldId id="347" r:id="rId19"/>
    <p:sldId id="333" r:id="rId20"/>
    <p:sldId id="343" r:id="rId21"/>
    <p:sldId id="338" r:id="rId22"/>
  </p:sldIdLst>
  <p:sldSz cx="12192000" cy="6858000"/>
  <p:notesSz cx="6858000" cy="91440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F2F088-7BAA-DE48-B47F-079F5E9922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Helvetica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DB8F4-B80E-4646-A7B4-2FFDC77529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Helvetica" pitchFamily="2" charset="0"/>
              </a:defRPr>
            </a:lvl1pPr>
          </a:lstStyle>
          <a:p>
            <a:pPr>
              <a:defRPr/>
            </a:pPr>
            <a:fld id="{0579B91A-EE84-5D4B-87C8-F9573C79E314}" type="datetimeFigureOut">
              <a:rPr lang="en-US"/>
              <a:pPr>
                <a:defRPr/>
              </a:pPr>
              <a:t>4/8/2024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25A34D-1DBF-AA47-AF3D-4D66B4836C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859BF9E-F2F1-6C49-994E-B5C76A90B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29128-3365-5F4D-9962-B8B99989C6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Helvetica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C53F2-F83F-6947-ABDF-27706EDC5C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Helvetica" pitchFamily="2" charset="0"/>
              </a:defRPr>
            </a:lvl1pPr>
          </a:lstStyle>
          <a:p>
            <a:pPr>
              <a:defRPr/>
            </a:pPr>
            <a:fld id="{2550DFEC-E11E-2047-96B4-DF4A9DA2F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" charset="0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1" y="3645157"/>
            <a:ext cx="9871710" cy="976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4379F0-92D2-B849-85CF-D31BEFCCA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7210" y="2729401"/>
            <a:ext cx="10813709" cy="914400"/>
          </a:xfrm>
        </p:spPr>
        <p:txBody>
          <a:bodyPr/>
          <a:lstStyle>
            <a:lvl1pPr>
              <a:defRPr sz="48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85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299845"/>
            <a:ext cx="9883140" cy="4438015"/>
          </a:xfrm>
        </p:spPr>
        <p:txBody>
          <a:bodyPr numCol="3" spcCol="18288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99845"/>
            <a:ext cx="2788920" cy="4438015"/>
          </a:xfrm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11CB6F5-FD3D-B845-83D7-93F0CEF1FD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41420" y="1299845"/>
            <a:ext cx="7037070" cy="44380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9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06"/>
            <a:ext cx="5972148" cy="482312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299845"/>
            <a:ext cx="9871710" cy="44380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299845"/>
            <a:ext cx="9883140" cy="4438015"/>
          </a:xfrm>
        </p:spPr>
        <p:txBody>
          <a:bodyPr numCol="2" spcCol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7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299845"/>
            <a:ext cx="9883140" cy="4438015"/>
          </a:xfrm>
        </p:spPr>
        <p:txBody>
          <a:bodyPr numCol="3" spcCol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7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99845"/>
            <a:ext cx="2800350" cy="4438015"/>
          </a:xfrm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11CB6F5-FD3D-B845-83D7-93F0CEF1FD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41420" y="1299845"/>
            <a:ext cx="7037070" cy="4438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6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906A28-4454-E540-980D-B4F783173F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91213" y="6206761"/>
            <a:ext cx="1375059" cy="226885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0E43521-C154-2647-A50F-BD549D3E42CF}"/>
              </a:ext>
            </a:extLst>
          </p:cNvPr>
          <p:cNvSpPr txBox="1">
            <a:spLocks/>
          </p:cNvSpPr>
          <p:nvPr/>
        </p:nvSpPr>
        <p:spPr>
          <a:xfrm>
            <a:off x="828675" y="6099175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6F987DD-1124-8242-B9D8-393FDBCF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C35C-58BC-0E47-B523-57C381FC1FE6}" type="datetime2">
              <a:rPr lang="en-US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5E38263-AA57-F64D-BDCD-EB7CD48D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954C1-B7AD-934C-AE16-E65815E0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77A56-679D-1747-9650-200F86485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0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676EBE-D970-F04C-B8AE-786E0145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1" y="3645157"/>
            <a:ext cx="9871710" cy="976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895C056-4336-E247-BCF8-66181629D2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7210" y="2729401"/>
            <a:ext cx="10813709" cy="914400"/>
          </a:xfrm>
        </p:spPr>
        <p:txBody>
          <a:bodyPr/>
          <a:lstStyle>
            <a:lvl1pPr>
              <a:defRPr sz="48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923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299845"/>
            <a:ext cx="9883140" cy="44380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638"/>
            <a:ext cx="5972148" cy="482248"/>
          </a:xfrm>
          <a:prstGeom prst="rect">
            <a:avLst/>
          </a:prstGeom>
          <a:solidFill>
            <a:schemeClr val="tx1"/>
          </a:solidFill>
        </p:spPr>
        <p:txBody>
          <a:bodyPr wrap="none" lIns="822960" rIns="182880" anchor="ctr">
            <a:sp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299845"/>
            <a:ext cx="9883140" cy="4438015"/>
          </a:xfrm>
        </p:spPr>
        <p:txBody>
          <a:bodyPr numCol="2" spcCol="18288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6A8697-A3E3-1B4B-A083-BDD310C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9594" y="6230462"/>
            <a:ext cx="2743200" cy="366712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EC5E23-45B7-704F-BE45-CADC7CCD9036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F3FC-C568-3A4F-A7C2-BB440F2E5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94720" y="6241097"/>
            <a:ext cx="522288" cy="365125"/>
          </a:xfrm>
          <a:prstGeom prst="rect">
            <a:avLst/>
          </a:prstGeom>
        </p:spPr>
        <p:txBody>
          <a:bodyPr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52D624-4A89-1444-9783-D08DF978A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C77A756-9FDD-1541-B901-BF89E90049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6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D0D97-B071-C148-9036-86499577D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815" y="6224905"/>
            <a:ext cx="4056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4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193AF7C1-9145-5745-AFDF-868B12D25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468630"/>
            <a:ext cx="9128125" cy="75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E585573-8857-2147-AFDA-C608CDBBF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9128125" cy="396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D7868-2810-E844-B83F-968AD4C89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9594" y="6230462"/>
            <a:ext cx="27432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bg2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86B0CECE-ADBD-E046-9E00-15B1E455C3C8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AE6E644-0CD5-9A48-BE0A-B093210F4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4720" y="6224270"/>
            <a:ext cx="522288" cy="365125"/>
          </a:xfrm>
          <a:prstGeom prst="rect">
            <a:avLst/>
          </a:prstGeom>
        </p:spPr>
        <p:txBody>
          <a:bodyPr anchor="b" anchorCtr="0"/>
          <a:lstStyle>
            <a:lvl1pPr algn="ctr" defTabSz="914377" eaLnBrk="1" fontAlgn="auto" hangingPunct="1">
              <a:spcBef>
                <a:spcPts val="0"/>
              </a:spcBef>
              <a:spcAft>
                <a:spcPts val="0"/>
              </a:spcAft>
              <a:defRPr sz="1400" b="0" i="0" baseline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E59E93EA-64E5-EF41-9853-47B1C09F5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2" r:id="rId2"/>
    <p:sldLayoutId id="2147483854" r:id="rId3"/>
    <p:sldLayoutId id="2147483855" r:id="rId4"/>
    <p:sldLayoutId id="2147483853" r:id="rId5"/>
    <p:sldLayoutId id="2147483862" r:id="rId6"/>
  </p:sldLayoutIdLst>
  <p:hf sldNum="0" hd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algn="l" defTabSz="912813" rtl="0" eaLnBrk="1" fontAlgn="base" hangingPunct="1">
        <a:lnSpc>
          <a:spcPct val="120000"/>
        </a:lnSpc>
        <a:spcBef>
          <a:spcPts val="1000"/>
        </a:spcBef>
        <a:spcAft>
          <a:spcPts val="600"/>
        </a:spcAft>
        <a:buFont typeface="Arial" panose="020B0604020202020204" pitchFamily="34" charset="0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42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14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5986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58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D0D97-B071-C148-9036-86499577D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815" y="6224905"/>
            <a:ext cx="4056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4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193AF7C1-9145-5745-AFDF-868B12D25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468630"/>
            <a:ext cx="9128125" cy="75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E585573-8857-2147-AFDA-C608CDBBF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9128125" cy="396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D7868-2810-E844-B83F-968AD4C89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9594" y="6230462"/>
            <a:ext cx="27432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bg2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86B0CECE-ADBD-E046-9E00-15B1E455C3C8}" type="datetime2">
              <a:rPr lang="en-US" smtClean="0"/>
              <a:pPr>
                <a:defRPr/>
              </a:pPr>
              <a:t>Monday, April 8, 2024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AE6E644-0CD5-9A48-BE0A-B093210F4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4720" y="6224270"/>
            <a:ext cx="522288" cy="365125"/>
          </a:xfrm>
          <a:prstGeom prst="rect">
            <a:avLst/>
          </a:prstGeom>
        </p:spPr>
        <p:txBody>
          <a:bodyPr anchor="b" anchorCtr="0"/>
          <a:lstStyle>
            <a:lvl1pPr algn="ctr" defTabSz="914377" eaLnBrk="1" fontAlgn="auto" hangingPunct="1">
              <a:spcBef>
                <a:spcPts val="0"/>
              </a:spcBef>
              <a:spcAft>
                <a:spcPts val="0"/>
              </a:spcAft>
              <a:defRPr sz="1400" b="0" i="0" baseline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E59E93EA-64E5-EF41-9853-47B1C09F5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1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8" r:id="rId2"/>
    <p:sldLayoutId id="2147483859" r:id="rId3"/>
    <p:sldLayoutId id="2147483860" r:id="rId4"/>
    <p:sldLayoutId id="2147483861" r:id="rId5"/>
  </p:sldLayoutIdLst>
  <p:hf sldNum="0" hd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algn="l" defTabSz="912813" rtl="0" eaLnBrk="1" fontAlgn="base" hangingPunct="1">
        <a:lnSpc>
          <a:spcPct val="120000"/>
        </a:lnSpc>
        <a:spcBef>
          <a:spcPts val="1000"/>
        </a:spcBef>
        <a:spcAft>
          <a:spcPts val="600"/>
        </a:spcAft>
        <a:buFont typeface="Arial" panose="020B0604020202020204" pitchFamily="34" charset="0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42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14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5986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5813" indent="-227013" algn="l" defTabSz="912813" rtl="0" eaLnBrk="1" fontAlgn="base" hangingPunct="1">
        <a:lnSpc>
          <a:spcPct val="12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versityofcalifornia.edu/get-involved/advocate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impact.ucdavis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cr.ucdavis.ed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D6ABA-A9CF-ED43-B007-26D1FCB47D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3150D-0429-2744-B2DF-06C0D017A9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145" y="2971800"/>
            <a:ext cx="10813709" cy="914400"/>
          </a:xfrm>
        </p:spPr>
        <p:txBody>
          <a:bodyPr/>
          <a:lstStyle/>
          <a:p>
            <a:r>
              <a:rPr lang="en-US" sz="4000" dirty="0"/>
              <a:t>Government and Community Relations</a:t>
            </a:r>
          </a:p>
        </p:txBody>
      </p:sp>
      <p:pic>
        <p:nvPicPr>
          <p:cNvPr id="7" name="Content Placeholder 6" descr="A blue and black logo&#10;&#10;Description automatically generated">
            <a:extLst>
              <a:ext uri="{FF2B5EF4-FFF2-40B4-BE49-F238E27FC236}">
                <a16:creationId xmlns:a16="http://schemas.microsoft.com/office/drawing/2014/main" id="{F829A4AC-F4B8-FB39-C568-47FF6CFDA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233" y="2499065"/>
            <a:ext cx="2938468" cy="508518"/>
          </a:xfrm>
        </p:spPr>
      </p:pic>
    </p:spTree>
    <p:extLst>
      <p:ext uri="{BB962C8B-B14F-4D97-AF65-F5344CB8AC3E}">
        <p14:creationId xmlns:p14="http://schemas.microsoft.com/office/powerpoint/2010/main" val="418274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2AD09-7909-C73E-EEFB-6EFB28E5B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3F31-E0FC-A2C7-3BF7-E62D23D7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5930470" cy="480131"/>
          </a:xfrm>
        </p:spPr>
        <p:txBody>
          <a:bodyPr/>
          <a:lstStyle/>
          <a:p>
            <a:r>
              <a:rPr lang="en-US" dirty="0"/>
              <a:t>State Government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9069-77FB-61DE-576C-E6AE69155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299845"/>
            <a:ext cx="5930470" cy="4215129"/>
          </a:xfrm>
        </p:spPr>
        <p:txBody>
          <a:bodyPr/>
          <a:lstStyle/>
          <a:p>
            <a:r>
              <a:rPr lang="en-US" sz="2200" dirty="0"/>
              <a:t>State Budget</a:t>
            </a:r>
          </a:p>
          <a:p>
            <a:r>
              <a:rPr lang="en-US" sz="2200" dirty="0"/>
              <a:t>The Compact</a:t>
            </a:r>
          </a:p>
          <a:p>
            <a:r>
              <a:rPr lang="en-US" sz="2200" dirty="0"/>
              <a:t>Legislation</a:t>
            </a:r>
          </a:p>
          <a:p>
            <a:r>
              <a:rPr lang="en-US" sz="2200" dirty="0"/>
              <a:t>Sponsored Legislation</a:t>
            </a:r>
          </a:p>
          <a:p>
            <a:r>
              <a:rPr lang="en-US" sz="2200" dirty="0"/>
              <a:t>Testimony to inform policy making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E9C17-062B-645B-28FF-8E14F88AD0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D35EE-BB8C-B3BC-74FD-650F12F15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BB55-0831-FBBD-E64C-D493870AC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8122352" cy="480131"/>
          </a:xfrm>
        </p:spPr>
        <p:txBody>
          <a:bodyPr/>
          <a:lstStyle/>
          <a:p>
            <a:r>
              <a:rPr lang="en-US" dirty="0"/>
              <a:t> Top Federal and State Legislative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CF2A-6159-D3FA-0B2D-1D3B1F036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299845"/>
            <a:ext cx="4333875" cy="443801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College Access / Affordability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Immigration / DACA / Border Security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Housing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Food Security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Health Care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Climate </a:t>
            </a:r>
            <a:br>
              <a:rPr lang="en-US" sz="2200" dirty="0"/>
            </a:br>
            <a:r>
              <a:rPr lang="en-US" sz="2200" dirty="0"/>
              <a:t>Water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E9794-B74F-5DF5-9D94-4D6EBEAEE9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ADBEF-DCD2-75D5-6CAD-87BBE172C199}"/>
              </a:ext>
            </a:extLst>
          </p:cNvPr>
          <p:cNvSpPr txBox="1">
            <a:spLocks/>
          </p:cNvSpPr>
          <p:nvPr/>
        </p:nvSpPr>
        <p:spPr bwMode="auto">
          <a:xfrm>
            <a:off x="6532245" y="1209992"/>
            <a:ext cx="4554855" cy="443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42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14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5986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58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dirty="0"/>
              <a:t>Wildfires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Infrastructure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Gun Control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Criminal Justice Reform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Other Issues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HEA Reauthorization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243454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6F55-1409-D545-B4CD-72558B8A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6329618" cy="480131"/>
          </a:xfrm>
        </p:spPr>
        <p:txBody>
          <a:bodyPr/>
          <a:lstStyle/>
          <a:p>
            <a:r>
              <a:rPr lang="en-US" dirty="0"/>
              <a:t> Federal Government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D515C-35B9-0044-B6D6-930A0A9C2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5" y="1299845"/>
            <a:ext cx="9677400" cy="4438015"/>
          </a:xfrm>
        </p:spPr>
        <p:txBody>
          <a:bodyPr/>
          <a:lstStyle/>
          <a:p>
            <a:pPr marL="0" marR="0"/>
            <a:r>
              <a:rPr lang="en-US" sz="2200" dirty="0"/>
              <a:t>Engagement in DC and at home</a:t>
            </a:r>
          </a:p>
          <a:p>
            <a:pPr marL="0" marR="0"/>
            <a:r>
              <a:rPr lang="en-US" sz="2200" dirty="0"/>
              <a:t>Federal Budget (Appropriations, Community Project Funding, Shutdowns)</a:t>
            </a:r>
          </a:p>
          <a:p>
            <a:pPr marL="0" marR="0"/>
            <a:r>
              <a:rPr lang="en-US" sz="2200" dirty="0"/>
              <a:t>Legislation </a:t>
            </a:r>
          </a:p>
          <a:p>
            <a:pPr marL="0" marR="0"/>
            <a:r>
              <a:rPr lang="en-US" sz="2200" dirty="0"/>
              <a:t>Expert Testimony</a:t>
            </a:r>
          </a:p>
          <a:p>
            <a:pPr marL="0" marR="0"/>
            <a:r>
              <a:rPr lang="en-US" sz="2200" dirty="0"/>
              <a:t>Casework (Issues with the Federal Government)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2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A44E-4686-740F-090F-23F67E8CC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9165330" cy="480131"/>
          </a:xfrm>
        </p:spPr>
        <p:txBody>
          <a:bodyPr/>
          <a:lstStyle/>
          <a:p>
            <a:r>
              <a:rPr lang="en-US" dirty="0"/>
              <a:t>Health Government and Community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61D63-BE97-DBA3-D0EE-4AB62045E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Health policy and advocacy</a:t>
            </a:r>
          </a:p>
          <a:p>
            <a:pPr marL="1027113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Local</a:t>
            </a:r>
          </a:p>
          <a:p>
            <a:pPr marL="1027113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State</a:t>
            </a:r>
          </a:p>
          <a:p>
            <a:pPr marL="1027113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Federal</a:t>
            </a:r>
          </a:p>
          <a:p>
            <a:r>
              <a:rPr lang="en-US" sz="2200" dirty="0"/>
              <a:t>Community Relations</a:t>
            </a:r>
          </a:p>
          <a:p>
            <a:pPr marL="1027113" lvl="1" indent="-342900"/>
            <a:r>
              <a:rPr lang="en-US" dirty="0"/>
              <a:t>Liaison between the health system and community/neighbors</a:t>
            </a:r>
          </a:p>
          <a:p>
            <a:pPr marL="1027113" lvl="1" indent="-342900"/>
            <a:r>
              <a:rPr lang="en-US" dirty="0"/>
              <a:t>Community board service and interaction with Community Based Organizations</a:t>
            </a:r>
          </a:p>
          <a:p>
            <a:pPr marL="1027113" lvl="1" indent="-342900"/>
            <a:r>
              <a:rPr lang="en-US" dirty="0"/>
              <a:t>Manage UC Davis Health Community Advisory Board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9C8DA-4C70-A09E-1021-622D8D4AF35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3DC060-0AB8-009C-DE97-33C54D5EC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36B0-5D5A-6A1E-9A3B-E9925471E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9972730" cy="480131"/>
          </a:xfrm>
        </p:spPr>
        <p:txBody>
          <a:bodyPr/>
          <a:lstStyle/>
          <a:p>
            <a:r>
              <a:rPr lang="en-US" dirty="0"/>
              <a:t>What role can staff play in Advocacy? Stay informed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AE6A-4A17-79DE-7CD5-72D3FB41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299845"/>
            <a:ext cx="8393431" cy="4438015"/>
          </a:xfrm>
        </p:spPr>
        <p:txBody>
          <a:bodyPr/>
          <a:lstStyle/>
          <a:p>
            <a:r>
              <a:rPr lang="en-US" sz="2200" b="1" dirty="0"/>
              <a:t>Understand UC advocacy and political engagement activities policies</a:t>
            </a:r>
          </a:p>
          <a:p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There are potential criminal and civil penalties for misuse of public resources, and, in the case of the rules that apply to tax-exempt organizations, the university’s tax-exempt status could even be jeopardized.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4210-2598-FF73-2187-00241838EB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81797-7AA0-DACD-1D2E-F9A9BA1A7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6215-2E8E-2D35-B9D1-FADA59F3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9972730" cy="480131"/>
          </a:xfrm>
        </p:spPr>
        <p:txBody>
          <a:bodyPr/>
          <a:lstStyle/>
          <a:p>
            <a:r>
              <a:rPr lang="en-US" dirty="0"/>
              <a:t>What role can staff play in Advocacy? Stay informed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06B3E-3D2B-C647-8249-45EBB9B70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299845"/>
            <a:ext cx="8422005" cy="4438015"/>
          </a:xfrm>
        </p:spPr>
        <p:txBody>
          <a:bodyPr/>
          <a:lstStyle/>
          <a:p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Consult with Government and Community Relations</a:t>
            </a:r>
          </a:p>
          <a:p>
            <a:pPr marL="457200" lvl="1" indent="0">
              <a:buNone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Annual guidance from UCOP 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Restrictions on the Use of University Facilities and Resources (Political Activity Policy), 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Legal Guidelines for UC Participation in Ballot Campaigns, 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Policy on Use of University Properties </a:t>
            </a:r>
          </a:p>
          <a:p>
            <a:pPr marL="457200" lvl="1" indent="0">
              <a:buNone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310-50, Communications with Government Officials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guidance on topics like invitations to and from government officials, correspondence, representing the university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2A6E0-5899-DE92-F24B-272A102DC7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5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88D1B-1908-552D-D04E-626735A88C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3A40-FF55-7C8C-B378-5E1CBA9E7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9972730" cy="480131"/>
          </a:xfrm>
        </p:spPr>
        <p:txBody>
          <a:bodyPr/>
          <a:lstStyle/>
          <a:p>
            <a:r>
              <a:rPr lang="en-US" dirty="0"/>
              <a:t>What role can staff play in Advocacy? Stay informed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A275-EBCA-9C8C-9351-418AD3E7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299845"/>
            <a:ext cx="8764906" cy="4438015"/>
          </a:xfrm>
        </p:spPr>
        <p:txBody>
          <a:bodyPr/>
          <a:lstStyle/>
          <a:p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Not on State time or with State resources or in your capacity as staff/faculty</a:t>
            </a:r>
          </a:p>
          <a:p>
            <a:pPr marL="1027113" lvl="1" indent="-342900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Can’t endorse a candidate in capacity as staff/faculty - but can as an individual and can use title for identification purposes only but </a:t>
            </a:r>
            <a:r>
              <a:rPr lang="en-US" u="sng" dirty="0">
                <a:latin typeface="Helvetica" panose="020B0604020202020204" pitchFamily="34" charset="0"/>
                <a:cs typeface="Helvetica" panose="020B0604020202020204" pitchFamily="34" charset="0"/>
              </a:rPr>
              <a:t>need to have a disclaimer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027113" lvl="1" indent="-342900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Can’t take positions on bills or propositions--University as a whole can take positions on bills, not campuses or faculty/staff</a:t>
            </a:r>
          </a:p>
          <a:p>
            <a:pPr marL="1027113" lvl="1" indent="-342900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As an individual and on your own time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can partake in political activities including running for office or work campaigns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580F6-31BB-4EF4-97C1-E09CFEF45E4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1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E4413E-A41D-0E75-255F-138BC7F35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42299-F631-67A9-FCC0-A47DA0899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9972730" cy="480131"/>
          </a:xfrm>
        </p:spPr>
        <p:txBody>
          <a:bodyPr/>
          <a:lstStyle/>
          <a:p>
            <a:r>
              <a:rPr lang="en-US" dirty="0"/>
              <a:t>What role can staff play in Advocacy? Stay informed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39332-A7B3-A234-14AD-D20F86DCF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299845"/>
            <a:ext cx="9136380" cy="4438015"/>
          </a:xfrm>
        </p:spPr>
        <p:txBody>
          <a:bodyPr/>
          <a:lstStyle/>
          <a:p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Engagement </a:t>
            </a:r>
          </a:p>
          <a:p>
            <a:pPr marL="457200" lvl="1" indent="0">
              <a:buNone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Advocate vs Expert?</a:t>
            </a:r>
          </a:p>
          <a:p>
            <a:pPr marL="1484313" lvl="2" indent="-342900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Can testify as an expert witness, talk about research, educating the committee</a:t>
            </a:r>
          </a:p>
          <a:p>
            <a:pPr marL="1484313" lvl="2" indent="-342900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Can meet with members of the legislature to talk about work/research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4297-FE2E-B905-1424-07CB371648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71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058D4-66C4-D577-FDB6-7522673A0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5ABCA1-04E9-368E-6060-A2BE17FB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9591215" cy="480131"/>
          </a:xfrm>
        </p:spPr>
        <p:txBody>
          <a:bodyPr/>
          <a:lstStyle/>
          <a:p>
            <a:r>
              <a:rPr lang="en-US" dirty="0"/>
              <a:t>What role can staff play in Advocacy?  Join UCAN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B5C2D-4DC1-FC0D-BBD9-B23F5C4CB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1299845"/>
            <a:ext cx="3169919" cy="4438015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1125"/>
              </a:spcBef>
            </a:pPr>
            <a:r>
              <a:rPr lang="en-US" sz="2400" dirty="0">
                <a:solidFill>
                  <a:srgbClr val="FFFFFF"/>
                </a:solidFill>
              </a:rPr>
              <a:t>UC Advocacy Network (UCAN)</a:t>
            </a:r>
          </a:p>
          <a:p>
            <a:pPr algn="ctr">
              <a:spcBef>
                <a:spcPts val="1125"/>
              </a:spcBef>
            </a:pPr>
            <a:r>
              <a:rPr lang="en-US" sz="2400" dirty="0">
                <a:solidFill>
                  <a:schemeClr val="bg2"/>
                </a:solidFill>
              </a:rPr>
              <a:t>Led by </a:t>
            </a:r>
          </a:p>
          <a:p>
            <a:pPr algn="ctr">
              <a:spcBef>
                <a:spcPts val="1125"/>
              </a:spcBef>
            </a:pPr>
            <a:r>
              <a:rPr lang="en-US" sz="2400" dirty="0">
                <a:solidFill>
                  <a:schemeClr val="bg2"/>
                </a:solidFill>
              </a:rPr>
              <a:t>UCOP State &amp; Federal Governmental Relations</a:t>
            </a:r>
          </a:p>
          <a:p>
            <a:pPr algn="ctr">
              <a:spcBef>
                <a:spcPts val="1125"/>
              </a:spcBef>
            </a:pP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AD8D3-84C4-08A9-4938-26519012C8F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EFA3D0-9192-F0A8-B6E7-DFA0DE8F4EC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41419" y="1299845"/>
            <a:ext cx="6526531" cy="4438015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/>
              <a:t>A digital advocacy platform </a:t>
            </a:r>
            <a:r>
              <a:rPr lang="en-US" dirty="0"/>
              <a:t>(email/social media and texts) for staff/students/faculty/friends of UC</a:t>
            </a:r>
          </a:p>
          <a:p>
            <a:pPr lvl="1"/>
            <a:r>
              <a:rPr lang="en-US" sz="1800" dirty="0"/>
              <a:t>Runs UC and UC Health state and federal advocacy campaigns</a:t>
            </a:r>
          </a:p>
          <a:p>
            <a:pPr lvl="1"/>
            <a:r>
              <a:rPr lang="en-US" sz="1800" dirty="0"/>
              <a:t>3,411 UCD affiliated advocates out of 50K total </a:t>
            </a:r>
          </a:p>
          <a:p>
            <a:pPr lvl="1"/>
            <a:r>
              <a:rPr lang="en-US" sz="1800" dirty="0"/>
              <a:t>Opt-in only, share with your networks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https://www.universityofcalifornia.edu/get-involved/advocate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6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D9B60B-F687-6181-5CD0-7828C1050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49FC-4606-B1F2-EF22-1CF3AA97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11349710" cy="480131"/>
          </a:xfrm>
        </p:spPr>
        <p:txBody>
          <a:bodyPr/>
          <a:lstStyle/>
          <a:p>
            <a:r>
              <a:rPr lang="en-US" dirty="0"/>
              <a:t>What role can staff play in Advocacy?  Enter your programs!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0238-695E-5897-3174-725A9EE3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299845"/>
            <a:ext cx="9717406" cy="4438015"/>
          </a:xfrm>
        </p:spPr>
        <p:txBody>
          <a:bodyPr/>
          <a:lstStyle/>
          <a:p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https://communityimpact.ucdavis.edu/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The UC Davis Public Engagement Database 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centrally houses information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UC Davis and the UCOP use this data to quantify our public reach and impact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UC Annual Accountability Report and UC in Your District Maps for state and federal, also local requests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Relies on UC Davis community to enter/populate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List of Guiding Questions to help determine types to enter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Anyone in the UC Davis community can enter program information directly into the database</a:t>
            </a:r>
            <a:endParaRPr lang="en-US" sz="2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36DDC-F6DD-ABCF-0C37-687BBEB325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1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2F330-0C89-C61E-8B5D-540DFF6D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8678594" cy="480131"/>
          </a:xfrm>
        </p:spPr>
        <p:txBody>
          <a:bodyPr/>
          <a:lstStyle/>
          <a:p>
            <a:r>
              <a:rPr lang="en-US" dirty="0"/>
              <a:t>Government and Community Relations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2015A-0FC3-A082-13D1-D458CFB58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147445"/>
            <a:ext cx="4497706" cy="4653280"/>
          </a:xfrm>
        </p:spPr>
        <p:txBody>
          <a:bodyPr numCol="1"/>
          <a:lstStyle/>
          <a:p>
            <a:r>
              <a:rPr lang="en-US" sz="2000" dirty="0"/>
              <a:t>Mabel Salon </a:t>
            </a:r>
            <a:r>
              <a:rPr lang="en-US" sz="2000" b="0" i="0" dirty="0">
                <a:solidFill>
                  <a:srgbClr val="4C4C4C"/>
                </a:solidFill>
                <a:effectLst/>
                <a:latin typeface="proxima-nova"/>
              </a:rPr>
              <a:t>Chief Government and Community Relations Officer</a:t>
            </a:r>
          </a:p>
          <a:p>
            <a:r>
              <a:rPr lang="en-US" sz="2000" dirty="0"/>
              <a:t>Isabel Zepeda Corona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Analyst and Fiscal Officer</a:t>
            </a:r>
          </a:p>
          <a:p>
            <a:r>
              <a:rPr lang="en-US" sz="2000" dirty="0"/>
              <a:t>Jared Giarrusso-Khlok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Manager, </a:t>
            </a:r>
            <a:br>
              <a:rPr lang="en-US" sz="2000" dirty="0">
                <a:solidFill>
                  <a:srgbClr val="4C4C4C"/>
                </a:solidFill>
                <a:latin typeface="proxima-nova"/>
              </a:rPr>
            </a:br>
            <a:r>
              <a:rPr lang="en-US" sz="2000" dirty="0">
                <a:solidFill>
                  <a:srgbClr val="4C4C4C"/>
                </a:solidFill>
                <a:latin typeface="proxima-nova"/>
              </a:rPr>
              <a:t>GCR Health</a:t>
            </a:r>
          </a:p>
          <a:p>
            <a:r>
              <a:rPr lang="en-US" sz="2000" dirty="0"/>
              <a:t>Tammy Heath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Executive Analyst</a:t>
            </a:r>
          </a:p>
          <a:p>
            <a:r>
              <a:rPr lang="en-US" sz="2000" dirty="0"/>
              <a:t>Loraine Hernandez-Covello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Manager, Advocacy Relations and Communications</a:t>
            </a:r>
          </a:p>
          <a:p>
            <a:endParaRPr lang="en-US" sz="1400" dirty="0">
              <a:solidFill>
                <a:srgbClr val="4C4C4C"/>
              </a:solidFill>
              <a:latin typeface="proxima-nov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F1837-DC3F-9F88-BBEF-8FE638E7A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9ADCE8-98BB-A5DE-7FE5-85813470864D}"/>
              </a:ext>
            </a:extLst>
          </p:cNvPr>
          <p:cNvSpPr txBox="1"/>
          <p:nvPr/>
        </p:nvSpPr>
        <p:spPr>
          <a:xfrm>
            <a:off x="4991100" y="966941"/>
            <a:ext cx="36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(Alpha by last)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8EAAE8-A3C8-0820-0911-473D14DDB598}"/>
              </a:ext>
            </a:extLst>
          </p:cNvPr>
          <p:cNvSpPr txBox="1">
            <a:spLocks/>
          </p:cNvSpPr>
          <p:nvPr/>
        </p:nvSpPr>
        <p:spPr bwMode="auto">
          <a:xfrm>
            <a:off x="6534149" y="1151890"/>
            <a:ext cx="5295901" cy="465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spcCol="182880" anchor="t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42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14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5986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5813" indent="-227013" algn="l" defTabSz="912813" rtl="0" eaLnBrk="1" fontAlgn="base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Sumiko Hong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Director, </a:t>
            </a:r>
            <a:br>
              <a:rPr lang="en-US" sz="2000" dirty="0">
                <a:solidFill>
                  <a:srgbClr val="4C4C4C"/>
                </a:solidFill>
                <a:latin typeface="proxima-nova"/>
              </a:rPr>
            </a:br>
            <a:r>
              <a:rPr lang="en-US" sz="2000" dirty="0">
                <a:solidFill>
                  <a:srgbClr val="4C4C4C"/>
                </a:solidFill>
                <a:latin typeface="proxima-nova"/>
              </a:rPr>
              <a:t>Community Engagement Aggie Square</a:t>
            </a:r>
          </a:p>
          <a:p>
            <a:r>
              <a:rPr lang="en-US" sz="2000" dirty="0"/>
              <a:t>Adrian Lopez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Senior Director, </a:t>
            </a:r>
            <a:br>
              <a:rPr lang="en-US" sz="2000" dirty="0">
                <a:solidFill>
                  <a:srgbClr val="4C4C4C"/>
                </a:solidFill>
                <a:latin typeface="proxima-nova"/>
              </a:rPr>
            </a:br>
            <a:r>
              <a:rPr lang="en-US" sz="2000" dirty="0">
                <a:solidFill>
                  <a:srgbClr val="4C4C4C"/>
                </a:solidFill>
                <a:latin typeface="proxima-nova"/>
              </a:rPr>
              <a:t>Government Relations</a:t>
            </a:r>
            <a:endParaRPr lang="en-US" sz="2000" dirty="0"/>
          </a:p>
          <a:p>
            <a:r>
              <a:rPr lang="en-US" sz="2000" dirty="0"/>
              <a:t>Brandon Minto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Director, </a:t>
            </a:r>
            <a:br>
              <a:rPr lang="en-US" sz="2000" dirty="0">
                <a:solidFill>
                  <a:srgbClr val="4C4C4C"/>
                </a:solidFill>
                <a:latin typeface="proxima-nova"/>
              </a:rPr>
            </a:br>
            <a:r>
              <a:rPr lang="en-US" sz="2000" dirty="0">
                <a:solidFill>
                  <a:srgbClr val="4C4C4C"/>
                </a:solidFill>
                <a:latin typeface="proxima-nova"/>
              </a:rPr>
              <a:t>Federal Government Relations</a:t>
            </a:r>
          </a:p>
          <a:p>
            <a:r>
              <a:rPr lang="en-US" sz="2000" dirty="0"/>
              <a:t>Mary Mumper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Administrative Officer, </a:t>
            </a:r>
            <a:br>
              <a:rPr lang="en-US" sz="2000" dirty="0">
                <a:solidFill>
                  <a:srgbClr val="4C4C4C"/>
                </a:solidFill>
                <a:latin typeface="proxima-nova"/>
              </a:rPr>
            </a:br>
            <a:r>
              <a:rPr lang="en-US" sz="2000" dirty="0">
                <a:solidFill>
                  <a:srgbClr val="4C4C4C"/>
                </a:solidFill>
                <a:latin typeface="proxima-nova"/>
              </a:rPr>
              <a:t>Aggie Square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Laura Niznik Williams </a:t>
            </a:r>
            <a:r>
              <a:rPr lang="en-US" sz="2000" dirty="0">
                <a:solidFill>
                  <a:srgbClr val="4C4C4C"/>
                </a:solidFill>
                <a:latin typeface="proxima-nova"/>
              </a:rPr>
              <a:t>Director, </a:t>
            </a:r>
            <a:br>
              <a:rPr lang="en-US" sz="2000" dirty="0">
                <a:solidFill>
                  <a:srgbClr val="4C4C4C"/>
                </a:solidFill>
                <a:latin typeface="proxima-nova"/>
              </a:rPr>
            </a:br>
            <a:r>
              <a:rPr lang="en-US" sz="2000" dirty="0">
                <a:solidFill>
                  <a:srgbClr val="4C4C4C"/>
                </a:solidFill>
                <a:latin typeface="proxima-nova"/>
              </a:rPr>
              <a:t>GCR Health</a:t>
            </a:r>
          </a:p>
          <a:p>
            <a:endParaRPr lang="en-US" sz="1400" dirty="0">
              <a:solidFill>
                <a:srgbClr val="4C4C4C"/>
              </a:solidFill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3884292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1B6EA-D7A6-4C1B-67ED-5E61ED787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C297E-54BA-1CAB-1619-94D919E80A9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830A7-394D-A69F-E22D-AE084A6FB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9145" y="1000125"/>
            <a:ext cx="10813709" cy="914400"/>
          </a:xfrm>
        </p:spPr>
        <p:txBody>
          <a:bodyPr/>
          <a:lstStyle/>
          <a:p>
            <a:r>
              <a:rPr lang="en-US" sz="2800" dirty="0"/>
              <a:t>Government and Community Relations</a:t>
            </a:r>
          </a:p>
        </p:txBody>
      </p:sp>
      <p:pic>
        <p:nvPicPr>
          <p:cNvPr id="7" name="Content Placeholder 6" descr="A blue and black logo&#10;&#10;Description automatically generated">
            <a:extLst>
              <a:ext uri="{FF2B5EF4-FFF2-40B4-BE49-F238E27FC236}">
                <a16:creationId xmlns:a16="http://schemas.microsoft.com/office/drawing/2014/main" id="{867AFE4D-965E-72B2-E456-BBD54D6DD6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132" y="565700"/>
            <a:ext cx="2717087" cy="47020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D26715-2468-CE6A-9EE6-754C4470D8DC}"/>
              </a:ext>
            </a:extLst>
          </p:cNvPr>
          <p:cNvSpPr txBox="1"/>
          <p:nvPr/>
        </p:nvSpPr>
        <p:spPr>
          <a:xfrm>
            <a:off x="719132" y="2705099"/>
            <a:ext cx="10813710" cy="264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eaLnBrk="1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defRPr sz="2400">
                <a:latin typeface="Helvetica" pitchFamily="2" charset="0"/>
              </a:defRPr>
            </a:lvl1pPr>
            <a:lvl2pPr marL="457200" lvl="1" indent="0" algn="ctr" eaLnBrk="1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b="1">
                <a:latin typeface="Helvetica" pitchFamily="2" charset="0"/>
              </a:defRPr>
            </a:lvl2pPr>
            <a:lvl3pPr marL="1141413" indent="-227013" eaLnBrk="1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Helvetica" pitchFamily="2" charset="0"/>
              </a:defRPr>
            </a:lvl3pPr>
            <a:lvl4pPr marL="1598613" indent="-227013" eaLnBrk="1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Helvetica" pitchFamily="2" charset="0"/>
              </a:defRPr>
            </a:lvl4pPr>
            <a:lvl5pPr marL="2055813" indent="-227013" eaLnBrk="1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Helvetica" pitchFamily="2" charset="0"/>
              </a:defRPr>
            </a:lvl5pPr>
            <a:lvl6pPr marL="2514537" indent="-228594" defTabSz="91437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726" indent="-228594" defTabSz="91437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8914" indent="-228594" defTabSz="91437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103" indent="-228594" defTabSz="91437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 algn="ctr"/>
            <a:r>
              <a:rPr lang="en-US" sz="2800" b="1" dirty="0"/>
              <a:t>Questions?</a:t>
            </a:r>
          </a:p>
          <a:p>
            <a:endParaRPr lang="en-US" dirty="0"/>
          </a:p>
          <a:p>
            <a:r>
              <a:rPr lang="en-US" dirty="0"/>
              <a:t>Contact us, website: </a:t>
            </a:r>
            <a:r>
              <a:rPr lang="en-US" dirty="0">
                <a:hlinkClick r:id="rId3"/>
              </a:rPr>
              <a:t>https://gcr.ucdavis.edu/</a:t>
            </a:r>
            <a:endParaRPr lang="en-US" dirty="0"/>
          </a:p>
          <a:p>
            <a:r>
              <a:rPr lang="en-US" dirty="0"/>
              <a:t>Tag us: @UCDavisGCR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039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7DAEDE-A77D-5E44-A565-CC5717B2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2713243" cy="480131"/>
          </a:xfrm>
        </p:spPr>
        <p:txBody>
          <a:bodyPr/>
          <a:lstStyle/>
          <a:p>
            <a:r>
              <a:rPr lang="en-US" dirty="0"/>
              <a:t>Authority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282DF-C906-BD4B-96F3-3D03EBDBC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299845"/>
            <a:ext cx="10641331" cy="4438015"/>
          </a:xfrm>
        </p:spPr>
        <p:txBody>
          <a:bodyPr/>
          <a:lstStyle/>
          <a:p>
            <a:r>
              <a:rPr lang="en-US" sz="2200" b="1" dirty="0"/>
              <a:t>REGENTS STANDING ORDER</a:t>
            </a:r>
            <a:r>
              <a:rPr lang="en-US" sz="2200" dirty="0"/>
              <a:t> </a:t>
            </a:r>
          </a:p>
          <a:p>
            <a:pPr marL="457200" lvl="1" indent="0" fontAlgn="base">
              <a:buNone/>
            </a:pPr>
            <a:r>
              <a:rPr lang="en-US" dirty="0"/>
              <a:t>The President shall represent</a:t>
            </a:r>
            <a:br>
              <a:rPr lang="en-US" dirty="0"/>
            </a:br>
            <a:r>
              <a:rPr lang="en-US" dirty="0"/>
              <a:t>the Corporation and the University in all matters requiring action by</a:t>
            </a:r>
            <a:br>
              <a:rPr lang="en-US" dirty="0"/>
            </a:br>
            <a:r>
              <a:rPr lang="en-US" dirty="0"/>
              <a:t>the Congress or officers of the United States, the Legislature or officers of the State of California. </a:t>
            </a:r>
            <a:br>
              <a:rPr lang="en-US" dirty="0"/>
            </a:br>
            <a:endParaRPr lang="en-US" dirty="0"/>
          </a:p>
          <a:p>
            <a:pPr marL="457200" lvl="1" indent="0" fontAlgn="base">
              <a:buNone/>
            </a:pPr>
            <a:endParaRPr lang="en-US" sz="2200" dirty="0"/>
          </a:p>
          <a:p>
            <a:pPr marL="457200" lvl="1" indent="0" fontAlgn="base">
              <a:buNone/>
            </a:pPr>
            <a:endParaRPr lang="en-US" sz="2200" dirty="0"/>
          </a:p>
          <a:p>
            <a:pPr marL="457200" lvl="1" indent="0" fontAlgn="base">
              <a:buNone/>
            </a:pPr>
            <a:r>
              <a:rPr lang="en-US" sz="2200" b="1" dirty="0"/>
              <a:t>OFFICE OF THE PRESIDENT</a:t>
            </a:r>
          </a:p>
          <a:p>
            <a:pPr marL="914400" lvl="2" indent="0">
              <a:buNone/>
            </a:pPr>
            <a:r>
              <a:rPr lang="en-US" sz="2000" dirty="0"/>
              <a:t>UC Governmental Relations (state and federal) is an office within the UC External Relations and Communications division</a:t>
            </a:r>
          </a:p>
          <a:p>
            <a:pPr marL="914400" lvl="2" indent="0">
              <a:buNone/>
            </a:pPr>
            <a:r>
              <a:rPr lang="en-US" sz="2000" b="1" dirty="0"/>
              <a:t>Ultimately, UC GR reports to the UC President</a:t>
            </a:r>
          </a:p>
          <a:p>
            <a:pPr marL="914400" lvl="2" indent="0">
              <a:buNone/>
            </a:pPr>
            <a:r>
              <a:rPr lang="en-US" sz="2000" dirty="0"/>
              <a:t>Local Governmental Relations is not centralized at UCOP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793C05-5543-A443-842E-B3E38CC8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8942513" cy="480131"/>
          </a:xfrm>
        </p:spPr>
        <p:txBody>
          <a:bodyPr/>
          <a:lstStyle/>
          <a:p>
            <a:r>
              <a:rPr lang="en-US" dirty="0"/>
              <a:t>Government role in the output of our mission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7C2A2-45A5-A049-AC80-85AAE96F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99845"/>
            <a:ext cx="3169920" cy="4438015"/>
          </a:xfrm>
          <a:solidFill>
            <a:schemeClr val="tx1"/>
          </a:solidFill>
        </p:spPr>
        <p:txBody>
          <a:bodyPr/>
          <a:lstStyle/>
          <a:p>
            <a:pPr algn="ctr">
              <a:spcBef>
                <a:spcPts val="1125"/>
              </a:spcBef>
            </a:pPr>
            <a:r>
              <a:rPr lang="en-US" sz="2200" dirty="0">
                <a:solidFill>
                  <a:schemeClr val="bg2"/>
                </a:solidFill>
              </a:rPr>
              <a:t>We serve to advance understanding and support for UC's tripartite mission of teaching, research and public service </a:t>
            </a:r>
          </a:p>
          <a:p>
            <a:pPr algn="ctr">
              <a:spcBef>
                <a:spcPts val="1125"/>
              </a:spcBef>
            </a:pP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2C60EC-7CE4-F148-9D7A-6C2F5043392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76724" y="1299845"/>
            <a:ext cx="6501765" cy="4438015"/>
          </a:xfrm>
        </p:spPr>
        <p:txBody>
          <a:bodyPr/>
          <a:lstStyle/>
          <a:p>
            <a:r>
              <a:rPr lang="en-US" sz="2000" dirty="0"/>
              <a:t>UC's principal representative to state and federal elected officials and agencies </a:t>
            </a:r>
          </a:p>
          <a:p>
            <a:r>
              <a:rPr lang="en-US" sz="2000" b="1" dirty="0"/>
              <a:t>UC</a:t>
            </a:r>
            <a:r>
              <a:rPr lang="en-US" sz="2000" dirty="0"/>
              <a:t> </a:t>
            </a:r>
            <a:r>
              <a:rPr lang="en-US" sz="2000" b="1" dirty="0"/>
              <a:t>Governmental Relations represents university positions on legislative, budgetary and policy matters</a:t>
            </a:r>
          </a:p>
          <a:p>
            <a:r>
              <a:rPr lang="en-US" sz="2000" dirty="0"/>
              <a:t>Each campus has a government and community relations team </a:t>
            </a:r>
          </a:p>
          <a:p>
            <a:r>
              <a:rPr lang="en-US" sz="2000" b="1" dirty="0"/>
              <a:t>UC Davis Government Relations and Community Relations team includes Health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7DAEDE-A77D-5E44-A565-CC5717B2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10899779" cy="480131"/>
          </a:xfrm>
        </p:spPr>
        <p:txBody>
          <a:bodyPr/>
          <a:lstStyle/>
          <a:p>
            <a:r>
              <a:rPr lang="en-US" dirty="0"/>
              <a:t>Why is Government and Community Relations important?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282DF-C906-BD4B-96F3-3D03EBDBC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299845"/>
            <a:ext cx="9136380" cy="4438015"/>
          </a:xfrm>
        </p:spPr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Important to have a seat at the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Convey UC impact at local, state and federal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Garner support to advance enterprise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Good Town Gown relations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Legislation/regulations impact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Budget – Money/resources to expand research, capital outlay, deferred maintenance,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0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CEAA6-1423-74E4-1E25-5E014663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4872488" cy="480131"/>
          </a:xfrm>
        </p:spPr>
        <p:txBody>
          <a:bodyPr/>
          <a:lstStyle/>
          <a:p>
            <a:r>
              <a:rPr lang="en-US" dirty="0"/>
              <a:t>Budget in perspective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09B19-3203-C371-1762-F606367E09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52136F-4C04-4944-BCCF-F673336AE9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30"/>
          <a:stretch/>
        </p:blipFill>
        <p:spPr>
          <a:xfrm>
            <a:off x="1107882" y="655934"/>
            <a:ext cx="10425384" cy="61949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6DD9B6-E9FA-4577-AE5E-C7834A6E0799}"/>
              </a:ext>
            </a:extLst>
          </p:cNvPr>
          <p:cNvSpPr txBox="1"/>
          <p:nvPr/>
        </p:nvSpPr>
        <p:spPr>
          <a:xfrm>
            <a:off x="7321150" y="5100489"/>
            <a:ext cx="4870850" cy="784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 anchor="ctr" anchorCtr="1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b="1" dirty="0"/>
              <a:t>527,401,229</a:t>
            </a:r>
            <a:r>
              <a:rPr lang="en-US" sz="2000" dirty="0"/>
              <a:t> Federal Research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Comprises </a:t>
            </a:r>
            <a:r>
              <a:rPr lang="en-US" sz="2000" b="1" dirty="0"/>
              <a:t>52% </a:t>
            </a:r>
            <a:r>
              <a:rPr lang="en-US" sz="2000" dirty="0"/>
              <a:t>Enterprise 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368804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793C05-5543-A443-842E-B3E38CC8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5072864" cy="480131"/>
          </a:xfrm>
        </p:spPr>
        <p:txBody>
          <a:bodyPr/>
          <a:lstStyle/>
          <a:p>
            <a:r>
              <a:rPr lang="en-US" dirty="0"/>
              <a:t>Advocacy for UC Davis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7C2A2-45A5-A049-AC80-85AAE96F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1299845"/>
            <a:ext cx="3286125" cy="4438015"/>
          </a:xfrm>
          <a:solidFill>
            <a:schemeClr val="tx1"/>
          </a:solidFill>
        </p:spPr>
        <p:txBody>
          <a:bodyPr/>
          <a:lstStyle/>
          <a:p>
            <a:pPr algn="ctr">
              <a:spcBef>
                <a:spcPts val="1125"/>
              </a:spcBef>
            </a:pPr>
            <a:r>
              <a:rPr lang="en-US" sz="2400" dirty="0">
                <a:solidFill>
                  <a:schemeClr val="bg2"/>
                </a:solidFill>
              </a:rPr>
              <a:t>UC President</a:t>
            </a:r>
          </a:p>
          <a:p>
            <a:pPr algn="ctr">
              <a:spcBef>
                <a:spcPts val="1125"/>
              </a:spcBef>
            </a:pPr>
            <a:r>
              <a:rPr lang="en-US" sz="2400" dirty="0">
                <a:solidFill>
                  <a:schemeClr val="bg2"/>
                </a:solidFill>
              </a:rPr>
              <a:t>UC State &amp; Federal Governmental Relations</a:t>
            </a:r>
          </a:p>
          <a:p>
            <a:pPr algn="ctr">
              <a:spcBef>
                <a:spcPts val="1125"/>
              </a:spcBef>
            </a:pPr>
            <a:r>
              <a:rPr lang="en-US" sz="2400" dirty="0">
                <a:solidFill>
                  <a:schemeClr val="bg2"/>
                </a:solidFill>
              </a:rPr>
              <a:t>UC Davis</a:t>
            </a:r>
          </a:p>
          <a:p>
            <a:pPr algn="ctr">
              <a:spcBef>
                <a:spcPts val="1125"/>
              </a:spcBef>
            </a:pP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2C60EC-7CE4-F148-9D7A-6C2F5043392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57624" y="1299845"/>
            <a:ext cx="6791326" cy="4438015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Support to Chancellor May, leadership, staff, faculty and students </a:t>
            </a:r>
          </a:p>
          <a:p>
            <a:pPr marL="457200" lvl="1" indent="0">
              <a:buNone/>
            </a:pPr>
            <a:r>
              <a:rPr lang="en-US" dirty="0"/>
              <a:t>Daily local relations with community leaders and regional organizations, garnering local support</a:t>
            </a:r>
          </a:p>
          <a:p>
            <a:pPr marL="457200" lvl="1" indent="0">
              <a:buNone/>
            </a:pPr>
            <a:r>
              <a:rPr lang="en-US" dirty="0"/>
              <a:t>Ongoing relations with legislative/congressional members in our district and neighboring area</a:t>
            </a:r>
          </a:p>
          <a:p>
            <a:pPr marL="457200" lvl="1" indent="0">
              <a:buNone/>
            </a:pPr>
            <a:r>
              <a:rPr lang="en-US" dirty="0"/>
              <a:t>Campus briefings and tours</a:t>
            </a:r>
          </a:p>
          <a:p>
            <a:pPr marL="457200" lvl="1" indent="0">
              <a:buNone/>
            </a:pPr>
            <a:r>
              <a:rPr lang="en-US" dirty="0"/>
              <a:t>UC Day, Sacramento and DC visits</a:t>
            </a:r>
          </a:p>
          <a:p>
            <a:pPr marL="457200" lvl="1" indent="0">
              <a:buNone/>
            </a:pPr>
            <a:r>
              <a:rPr lang="en-US" dirty="0"/>
              <a:t>UC Advocacy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0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31C8B2-30FA-DC48-96AF-70CF0D28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7929415" cy="480131"/>
          </a:xfrm>
        </p:spPr>
        <p:txBody>
          <a:bodyPr/>
          <a:lstStyle/>
          <a:p>
            <a:r>
              <a:rPr lang="en-US" dirty="0"/>
              <a:t>UC Davis and UC Davis Health Relations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65C3D-B5E9-C247-8475-A71CD3C92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1299845"/>
            <a:ext cx="10077449" cy="4481830"/>
          </a:xfrm>
        </p:spPr>
        <p:txBody>
          <a:bodyPr numCol="1" spcCol="182880"/>
          <a:lstStyle/>
          <a:p>
            <a:pPr>
              <a:spcAft>
                <a:spcPts val="1200"/>
              </a:spcAft>
            </a:pPr>
            <a:r>
              <a:rPr lang="en-US" sz="2000" b="1" dirty="0"/>
              <a:t>COMMUNITY 	 </a:t>
            </a:r>
            <a:r>
              <a:rPr lang="en-US" sz="2000" dirty="0"/>
              <a:t>Work with local communities on issues affecting </a:t>
            </a:r>
            <a:br>
              <a:rPr lang="en-US" sz="2000" dirty="0"/>
            </a:br>
            <a:r>
              <a:rPr lang="en-US" sz="2000" dirty="0"/>
              <a:t>quality of life, i.e., economic development to diversity, and leadership</a:t>
            </a:r>
          </a:p>
          <a:p>
            <a:pPr>
              <a:spcAft>
                <a:spcPts val="1200"/>
              </a:spcAft>
            </a:pPr>
            <a:r>
              <a:rPr lang="en-US" sz="2000" b="1" dirty="0"/>
              <a:t>LOCAL</a:t>
            </a:r>
            <a:r>
              <a:rPr lang="en-US" sz="2000" dirty="0"/>
              <a:t>  Work with cities, counties and school districts and build</a:t>
            </a:r>
            <a:br>
              <a:rPr lang="en-US" sz="2000" dirty="0"/>
            </a:br>
            <a:r>
              <a:rPr lang="en-US" sz="2000" dirty="0"/>
              <a:t>partnerships between local governmental organizations and the campus</a:t>
            </a:r>
          </a:p>
          <a:p>
            <a:pPr>
              <a:spcAft>
                <a:spcPts val="1200"/>
              </a:spcAft>
            </a:pPr>
            <a:r>
              <a:rPr lang="en-US" sz="2000" b="1" dirty="0"/>
              <a:t>STATE</a:t>
            </a:r>
            <a:r>
              <a:rPr lang="en-US" sz="2000" dirty="0"/>
              <a:t>   Campus liaison to state and tribal governments, work with</a:t>
            </a:r>
            <a:br>
              <a:rPr lang="en-US" sz="2000" dirty="0"/>
            </a:br>
            <a:r>
              <a:rPr lang="en-US" sz="2000" dirty="0"/>
              <a:t>the Legislature, the Governor’s Office, state agencies</a:t>
            </a:r>
          </a:p>
          <a:p>
            <a:pPr>
              <a:spcAft>
                <a:spcPts val="1200"/>
              </a:spcAft>
            </a:pPr>
            <a:r>
              <a:rPr lang="en-US" sz="2000" b="1" dirty="0"/>
              <a:t>FEDERAL</a:t>
            </a:r>
            <a:r>
              <a:rPr lang="en-US" sz="2000" dirty="0"/>
              <a:t>   Campus liaison to the federal government, work with </a:t>
            </a:r>
            <a:br>
              <a:rPr lang="en-US" sz="2000" dirty="0"/>
            </a:br>
            <a:r>
              <a:rPr lang="en-US" sz="2000" dirty="0"/>
              <a:t>Congress, the Administration, and federal agencies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0B5E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7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6F55-1409-D545-B4CD-72558B8A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9696"/>
            <a:ext cx="8705268" cy="480131"/>
          </a:xfrm>
        </p:spPr>
        <p:txBody>
          <a:bodyPr/>
          <a:lstStyle/>
          <a:p>
            <a:r>
              <a:rPr lang="en-US" dirty="0"/>
              <a:t>Local Government and Community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D515C-35B9-0044-B6D6-930A0A9C2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299845"/>
            <a:ext cx="9812655" cy="4438015"/>
          </a:xfrm>
        </p:spPr>
        <p:txBody>
          <a:bodyPr/>
          <a:lstStyle/>
          <a:p>
            <a:r>
              <a:rPr lang="en-US" sz="2200" dirty="0"/>
              <a:t>Long Range Development Planning</a:t>
            </a:r>
          </a:p>
          <a:p>
            <a:r>
              <a:rPr lang="en-US" sz="2200" dirty="0"/>
              <a:t>Hate Free Together</a:t>
            </a:r>
          </a:p>
          <a:p>
            <a:r>
              <a:rPr lang="en-US" sz="2200" dirty="0"/>
              <a:t>Aggie Square</a:t>
            </a:r>
          </a:p>
          <a:p>
            <a:pPr lvl="1"/>
            <a:r>
              <a:rPr lang="en-US" sz="1800" dirty="0"/>
              <a:t>Government Relations</a:t>
            </a:r>
          </a:p>
          <a:p>
            <a:pPr lvl="1"/>
            <a:r>
              <a:rPr lang="en-US" sz="1800" dirty="0"/>
              <a:t>Community and neighbor relations</a:t>
            </a:r>
          </a:p>
          <a:p>
            <a:pPr lvl="1"/>
            <a:r>
              <a:rPr lang="en-US" sz="1800" dirty="0"/>
              <a:t>Workforce efforts</a:t>
            </a:r>
          </a:p>
          <a:p>
            <a:pPr lvl="1"/>
            <a:r>
              <a:rPr lang="en-US" sz="1800" dirty="0"/>
              <a:t>Youth opportunities</a:t>
            </a:r>
          </a:p>
          <a:p>
            <a:r>
              <a:rPr lang="en-US" sz="2200" dirty="0"/>
              <a:t>Community Benefit Agreements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6A9C-F429-A146-A0B3-8033072D1D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22850"/>
      </a:dk1>
      <a:lt1>
        <a:srgbClr val="FFBE00"/>
      </a:lt1>
      <a:dk2>
        <a:srgbClr val="0046B9"/>
      </a:dk2>
      <a:lt2>
        <a:srgbClr val="FFCC00"/>
      </a:lt2>
      <a:accent1>
        <a:srgbClr val="00C4B2"/>
      </a:accent1>
      <a:accent2>
        <a:srgbClr val="AADA91"/>
      </a:accent2>
      <a:accent3>
        <a:srgbClr val="FFFF3A"/>
      </a:accent3>
      <a:accent4>
        <a:srgbClr val="022850"/>
      </a:accent4>
      <a:accent5>
        <a:srgbClr val="FFBE00"/>
      </a:accent5>
      <a:accent6>
        <a:srgbClr val="F08A00"/>
      </a:accent6>
      <a:hlink>
        <a:srgbClr val="C1022F"/>
      </a:hlink>
      <a:folHlink>
        <a:srgbClr val="48116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o 2022 Watertower Stats" id="{24DDAA93-9421-3242-A023-F5ECF0DCD875}" vid="{5F373F59-6112-614D-8AAA-A4DFBAE0D086}"/>
    </a:ext>
  </a:extLst>
</a:theme>
</file>

<file path=ppt/theme/theme2.xml><?xml version="1.0" encoding="utf-8"?>
<a:theme xmlns:a="http://schemas.openxmlformats.org/drawingml/2006/main" name="1_Office Theme">
  <a:themeElements>
    <a:clrScheme name="Custom 2">
      <a:dk1>
        <a:srgbClr val="022850"/>
      </a:dk1>
      <a:lt1>
        <a:srgbClr val="FFBE00"/>
      </a:lt1>
      <a:dk2>
        <a:srgbClr val="0046B9"/>
      </a:dk2>
      <a:lt2>
        <a:srgbClr val="FFCC00"/>
      </a:lt2>
      <a:accent1>
        <a:srgbClr val="00C4B2"/>
      </a:accent1>
      <a:accent2>
        <a:srgbClr val="AADA91"/>
      </a:accent2>
      <a:accent3>
        <a:srgbClr val="FFFF3A"/>
      </a:accent3>
      <a:accent4>
        <a:srgbClr val="022850"/>
      </a:accent4>
      <a:accent5>
        <a:srgbClr val="FFBE00"/>
      </a:accent5>
      <a:accent6>
        <a:srgbClr val="F08A00"/>
      </a:accent6>
      <a:hlink>
        <a:srgbClr val="C1022F"/>
      </a:hlink>
      <a:folHlink>
        <a:srgbClr val="48116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o 2022 Watertower Stats" id="{24DDAA93-9421-3242-A023-F5ECF0DCD875}" vid="{16D4EE00-1070-9C49-AE9F-5731DD0F14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Preso 2022 Watertower Stats</Template>
  <TotalTime>1298</TotalTime>
  <Words>1089</Words>
  <Application>Microsoft Office PowerPoint</Application>
  <PresentationFormat>Widescreen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Arial</vt:lpstr>
      <vt:lpstr>Calibri</vt:lpstr>
      <vt:lpstr>Helvetica</vt:lpstr>
      <vt:lpstr>proxima-nova</vt:lpstr>
      <vt:lpstr>Office Theme</vt:lpstr>
      <vt:lpstr>1_Office Theme</vt:lpstr>
      <vt:lpstr>PowerPoint Presentation</vt:lpstr>
      <vt:lpstr>Government and Community Relations Team</vt:lpstr>
      <vt:lpstr>Authority </vt:lpstr>
      <vt:lpstr>Government role in the output of our mission</vt:lpstr>
      <vt:lpstr>Why is Government and Community Relations important?</vt:lpstr>
      <vt:lpstr>Budget in perspective </vt:lpstr>
      <vt:lpstr>Advocacy for UC Davis </vt:lpstr>
      <vt:lpstr>UC Davis and UC Davis Health Relations</vt:lpstr>
      <vt:lpstr>Local Government and Community Relations</vt:lpstr>
      <vt:lpstr>State Government Relations</vt:lpstr>
      <vt:lpstr> Top Federal and State Legislative Issues</vt:lpstr>
      <vt:lpstr> Federal Government Relations</vt:lpstr>
      <vt:lpstr>Health Government and Community Relations</vt:lpstr>
      <vt:lpstr>What role can staff play in Advocacy? Stay informed</vt:lpstr>
      <vt:lpstr>What role can staff play in Advocacy? Stay informed</vt:lpstr>
      <vt:lpstr>What role can staff play in Advocacy? Stay informed</vt:lpstr>
      <vt:lpstr>What role can staff play in Advocacy? Stay informed</vt:lpstr>
      <vt:lpstr>What role can staff play in Advocacy?  Join UCAN</vt:lpstr>
      <vt:lpstr>What role can staff play in Advocacy?  Enter your programs!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Loraine Hernandez-Covello</dc:creator>
  <cp:keywords/>
  <dc:description/>
  <cp:lastModifiedBy>Loraine Hernandez-Covello</cp:lastModifiedBy>
  <cp:revision>56</cp:revision>
  <dcterms:created xsi:type="dcterms:W3CDTF">2023-03-07T00:50:32Z</dcterms:created>
  <dcterms:modified xsi:type="dcterms:W3CDTF">2024-04-08T23:59:38Z</dcterms:modified>
  <cp:category/>
</cp:coreProperties>
</file>